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0" r:id="rId4"/>
  </p:sldMasterIdLst>
  <p:notesMasterIdLst>
    <p:notesMasterId r:id="rId119"/>
  </p:notesMasterIdLst>
  <p:handoutMasterIdLst>
    <p:handoutMasterId r:id="rId120"/>
  </p:handoutMasterIdLst>
  <p:sldIdLst>
    <p:sldId id="256" r:id="rId5"/>
    <p:sldId id="426" r:id="rId6"/>
    <p:sldId id="267" r:id="rId7"/>
    <p:sldId id="268" r:id="rId8"/>
    <p:sldId id="269" r:id="rId9"/>
    <p:sldId id="409" r:id="rId10"/>
    <p:sldId id="410" r:id="rId11"/>
    <p:sldId id="271" r:id="rId12"/>
    <p:sldId id="270" r:id="rId13"/>
    <p:sldId id="431" r:id="rId14"/>
    <p:sldId id="277" r:id="rId15"/>
    <p:sldId id="278"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95" r:id="rId39"/>
    <p:sldId id="396" r:id="rId40"/>
    <p:sldId id="397" r:id="rId41"/>
    <p:sldId id="398" r:id="rId42"/>
    <p:sldId id="399" r:id="rId43"/>
    <p:sldId id="436" r:id="rId44"/>
    <p:sldId id="401" r:id="rId45"/>
    <p:sldId id="315" r:id="rId46"/>
    <p:sldId id="316" r:id="rId47"/>
    <p:sldId id="317" r:id="rId48"/>
    <p:sldId id="408" r:id="rId49"/>
    <p:sldId id="319" r:id="rId50"/>
    <p:sldId id="320" r:id="rId51"/>
    <p:sldId id="321" r:id="rId52"/>
    <p:sldId id="322" r:id="rId53"/>
    <p:sldId id="717"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9" r:id="rId67"/>
    <p:sldId id="338" r:id="rId68"/>
    <p:sldId id="340" r:id="rId69"/>
    <p:sldId id="341" r:id="rId70"/>
    <p:sldId id="342" r:id="rId71"/>
    <p:sldId id="344" r:id="rId72"/>
    <p:sldId id="345" r:id="rId73"/>
    <p:sldId id="423" r:id="rId74"/>
    <p:sldId id="424"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432" r:id="rId93"/>
    <p:sldId id="364" r:id="rId94"/>
    <p:sldId id="365" r:id="rId95"/>
    <p:sldId id="366" r:id="rId96"/>
    <p:sldId id="367" r:id="rId97"/>
    <p:sldId id="368" r:id="rId98"/>
    <p:sldId id="369" r:id="rId99"/>
    <p:sldId id="370" r:id="rId100"/>
    <p:sldId id="389" r:id="rId101"/>
    <p:sldId id="411" r:id="rId102"/>
    <p:sldId id="435" r:id="rId103"/>
    <p:sldId id="372" r:id="rId104"/>
    <p:sldId id="433" r:id="rId105"/>
    <p:sldId id="373" r:id="rId106"/>
    <p:sldId id="434" r:id="rId107"/>
    <p:sldId id="374" r:id="rId108"/>
    <p:sldId id="375" r:id="rId109"/>
    <p:sldId id="376" r:id="rId110"/>
    <p:sldId id="377" r:id="rId111"/>
    <p:sldId id="378" r:id="rId112"/>
    <p:sldId id="379" r:id="rId113"/>
    <p:sldId id="380" r:id="rId114"/>
    <p:sldId id="381" r:id="rId115"/>
    <p:sldId id="382" r:id="rId116"/>
    <p:sldId id="383" r:id="rId117"/>
    <p:sldId id="386" r:id="rId118"/>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EE9D840-910E-4667-800D-A5B3E0FAFEF0}">
          <p14:sldIdLst>
            <p14:sldId id="256"/>
            <p14:sldId id="426"/>
            <p14:sldId id="267"/>
          </p14:sldIdLst>
        </p14:section>
        <p14:section name="1.Power BI for Excelの紹介" id="{45A632C5-A3F8-4F74-A2E1-7C3A3ACC346E}">
          <p14:sldIdLst>
            <p14:sldId id="268"/>
            <p14:sldId id="269"/>
            <p14:sldId id="409"/>
            <p14:sldId id="410"/>
            <p14:sldId id="271"/>
            <p14:sldId id="270"/>
            <p14:sldId id="431"/>
            <p14:sldId id="277"/>
            <p14:sldId id="278"/>
            <p14:sldId id="280"/>
            <p14:sldId id="281"/>
            <p14:sldId id="282"/>
            <p14:sldId id="283"/>
            <p14:sldId id="284"/>
            <p14:sldId id="285"/>
            <p14:sldId id="286"/>
            <p14:sldId id="287"/>
          </p14:sldIdLst>
        </p14:section>
        <p14:section name="2.レポートを定義する" id="{70DB52D2-B555-447C-8174-E95F76D1456D}">
          <p14:sldIdLst>
            <p14:sldId id="288"/>
            <p14:sldId id="289"/>
            <p14:sldId id="290"/>
            <p14:sldId id="291"/>
            <p14:sldId id="292"/>
            <p14:sldId id="293"/>
            <p14:sldId id="294"/>
            <p14:sldId id="295"/>
            <p14:sldId id="296"/>
            <p14:sldId id="297"/>
            <p14:sldId id="298"/>
            <p14:sldId id="299"/>
            <p14:sldId id="300"/>
            <p14:sldId id="301"/>
            <p14:sldId id="395"/>
            <p14:sldId id="396"/>
            <p14:sldId id="397"/>
            <p14:sldId id="398"/>
            <p14:sldId id="399"/>
            <p14:sldId id="436"/>
            <p14:sldId id="401"/>
            <p14:sldId id="315"/>
          </p14:sldIdLst>
        </p14:section>
        <p14:section name="3.Power Pivotのデータを理解する" id="{948945A3-C68D-4E79-9761-EDF530009103}">
          <p14:sldIdLst>
            <p14:sldId id="316"/>
            <p14:sldId id="317"/>
            <p14:sldId id="408"/>
            <p14:sldId id="319"/>
            <p14:sldId id="320"/>
            <p14:sldId id="321"/>
            <p14:sldId id="322"/>
            <p14:sldId id="717"/>
            <p14:sldId id="325"/>
            <p14:sldId id="326"/>
            <p14:sldId id="327"/>
            <p14:sldId id="328"/>
            <p14:sldId id="329"/>
            <p14:sldId id="330"/>
            <p14:sldId id="331"/>
          </p14:sldIdLst>
        </p14:section>
        <p14:section name="4.Power Pivotのデータを使用してレポートを作成する" id="{00B6CC5E-A621-436E-B6C7-C00701A72BC3}">
          <p14:sldIdLst>
            <p14:sldId id="332"/>
            <p14:sldId id="333"/>
            <p14:sldId id="334"/>
            <p14:sldId id="335"/>
            <p14:sldId id="336"/>
            <p14:sldId id="339"/>
            <p14:sldId id="338"/>
            <p14:sldId id="340"/>
            <p14:sldId id="341"/>
            <p14:sldId id="342"/>
            <p14:sldId id="344"/>
            <p14:sldId id="345"/>
            <p14:sldId id="423"/>
            <p14:sldId id="424"/>
            <p14:sldId id="346"/>
            <p14:sldId id="347"/>
            <p14:sldId id="348"/>
            <p14:sldId id="349"/>
            <p14:sldId id="350"/>
            <p14:sldId id="351"/>
            <p14:sldId id="352"/>
            <p14:sldId id="353"/>
            <p14:sldId id="354"/>
            <p14:sldId id="355"/>
            <p14:sldId id="356"/>
            <p14:sldId id="357"/>
            <p14:sldId id="358"/>
          </p14:sldIdLst>
        </p14:section>
        <p14:section name="5.Power Pivot関数を作成する" id="{E0BB9512-AF87-40EF-ABC8-37DA5FAE2685}">
          <p14:sldIdLst>
            <p14:sldId id="359"/>
            <p14:sldId id="360"/>
            <p14:sldId id="361"/>
            <p14:sldId id="362"/>
            <p14:sldId id="432"/>
            <p14:sldId id="364"/>
            <p14:sldId id="365"/>
            <p14:sldId id="366"/>
            <p14:sldId id="367"/>
            <p14:sldId id="368"/>
            <p14:sldId id="369"/>
            <p14:sldId id="370"/>
            <p14:sldId id="389"/>
            <p14:sldId id="411"/>
            <p14:sldId id="435"/>
            <p14:sldId id="372"/>
            <p14:sldId id="433"/>
            <p14:sldId id="373"/>
            <p14:sldId id="434"/>
            <p14:sldId id="374"/>
            <p14:sldId id="375"/>
            <p14:sldId id="376"/>
            <p14:sldId id="377"/>
            <p14:sldId id="378"/>
            <p14:sldId id="379"/>
            <p14:sldId id="380"/>
            <p14:sldId id="381"/>
            <p14:sldId id="382"/>
          </p14:sldIdLst>
        </p14:section>
        <p14:section name="Conclusion" id="{25568E56-7671-426C-BE85-1E8AFD92EDAE}">
          <p14:sldIdLst>
            <p14:sldId id="383"/>
            <p14:sldId id="3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A37"/>
    <a:srgbClr val="D1D1D1"/>
    <a:srgbClr val="FF7979"/>
    <a:srgbClr val="F127CB"/>
    <a:srgbClr val="D9D9D9"/>
    <a:srgbClr val="FFFFFF"/>
    <a:srgbClr val="800000"/>
    <a:srgbClr val="CBE498"/>
    <a:srgbClr val="EBF5D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55248-2338-46A6-850C-C159D60A8BCE}" v="5" dt="2020-02-23T16:52:11.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6" autoAdjust="0"/>
    <p:restoredTop sz="90353" autoAdjust="0"/>
  </p:normalViewPr>
  <p:slideViewPr>
    <p:cSldViewPr snapToGrid="0">
      <p:cViewPr varScale="1">
        <p:scale>
          <a:sx n="60" d="100"/>
          <a:sy n="60" d="100"/>
        </p:scale>
        <p:origin x="912" y="44"/>
      </p:cViewPr>
      <p:guideLst>
        <p:guide orient="horz" pos="2160"/>
        <p:guide pos="3840"/>
      </p:guideLst>
    </p:cSldViewPr>
  </p:slideViewPr>
  <p:outlineViewPr>
    <p:cViewPr>
      <p:scale>
        <a:sx n="33" d="100"/>
        <a:sy n="33" d="100"/>
      </p:scale>
      <p:origin x="0" y="-50682"/>
    </p:cViewPr>
  </p:outlineViewPr>
  <p:notesTextViewPr>
    <p:cViewPr>
      <p:scale>
        <a:sx n="1" d="1"/>
        <a:sy n="1" d="1"/>
      </p:scale>
      <p:origin x="0" y="0"/>
    </p:cViewPr>
  </p:notesTextViewPr>
  <p:sorterViewPr>
    <p:cViewPr varScale="1">
      <p:scale>
        <a:sx n="1" d="1"/>
        <a:sy n="1" d="1"/>
      </p:scale>
      <p:origin x="0" y="-160"/>
    </p:cViewPr>
  </p:sorterViewPr>
  <p:notesViewPr>
    <p:cSldViewPr snapToGrid="0">
      <p:cViewPr varScale="1">
        <p:scale>
          <a:sx n="69" d="100"/>
          <a:sy n="69" d="100"/>
        </p:scale>
        <p:origin x="-1392" y="-12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65E3AA-8471-48D2-853F-794E68A60F12}" type="doc">
      <dgm:prSet loTypeId="urn:microsoft.com/office/officeart/2005/8/layout/chevron2" loCatId="process" qsTypeId="urn:microsoft.com/office/officeart/2005/8/quickstyle/simple1" qsCatId="simple" csTypeId="urn:microsoft.com/office/officeart/2005/8/colors/accent1_4" csCatId="accent1" phldr="1"/>
      <dgm:spPr/>
      <dgm:t>
        <a:bodyPr/>
        <a:lstStyle/>
        <a:p>
          <a:endParaRPr lang="en-US"/>
        </a:p>
      </dgm:t>
    </dgm:pt>
    <dgm:pt modelId="{F551B2B0-E2D8-4136-B20C-2FFC391FFFB0}">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レベル1</a:t>
          </a:r>
        </a:p>
      </dgm:t>
    </dgm:pt>
    <dgm:pt modelId="{B0143A55-216E-43BE-814F-37592099CE95}" type="parTrans" cxnId="{C402485B-F32B-47EB-8519-F31CEEEC5BBC}">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C2D72ABB-C634-4FF2-90B3-0C43FD9200F0}" type="sibTrans" cxnId="{C402485B-F32B-47EB-8519-F31CEEEC5BBC}">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EABBC7E4-9E12-4F75-B89F-DB69624D6BA6}">
      <dgm:prSet phldrT="[Text]"/>
      <dgm:spPr/>
      <dgm:t>
        <a:bodyPr/>
        <a:lstStyle/>
        <a:p>
          <a:r>
            <a:rPr dirty="0" err="1">
              <a:latin typeface="Arial" panose="020B0604020202020204" pitchFamily="34" charset="0"/>
              <a:ea typeface="ＭＳ Ｐゴシック" panose="020B0600070205080204" pitchFamily="50" charset="-128"/>
              <a:cs typeface="Arial" panose="020B0604020202020204" pitchFamily="34" charset="0"/>
            </a:rPr>
            <a:t>レポートビルダー向けPowerPivot</a:t>
          </a:r>
          <a:endParaRPr dirty="0">
            <a:latin typeface="Arial" panose="020B0604020202020204" pitchFamily="34" charset="0"/>
            <a:ea typeface="ＭＳ Ｐゴシック" panose="020B0600070205080204" pitchFamily="50" charset="-128"/>
            <a:cs typeface="Arial" panose="020B0604020202020204" pitchFamily="34" charset="0"/>
          </a:endParaRPr>
        </a:p>
      </dgm:t>
    </dgm:pt>
    <dgm:pt modelId="{4328B522-ABA8-4EC4-8831-75B490BA34FA}" type="parTrans" cxnId="{FB77A220-A2ED-4D46-8F09-B344B4F3CD69}">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AD68E83F-D27D-4EEF-83B8-31A6998B2350}" type="sibTrans" cxnId="{FB77A220-A2ED-4D46-8F09-B344B4F3CD69}">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450EAFC9-169D-4C76-B86B-C95058FC4EA8}">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レベル2</a:t>
          </a:r>
        </a:p>
      </dgm:t>
    </dgm:pt>
    <dgm:pt modelId="{5BCC5B9B-D430-4FF2-B487-65B1D30E6FC5}" type="parTrans" cxnId="{88D220CE-1414-4267-B189-4363C970D58E}">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A212BD8D-993E-4354-8F87-8F029A15CE07}" type="sibTrans" cxnId="{88D220CE-1414-4267-B189-4363C970D58E}">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B7C7FFD3-E75E-4198-B7E7-E500AF4F0B6D}">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Power BI Tools for Excel</a:t>
          </a:r>
        </a:p>
      </dgm:t>
    </dgm:pt>
    <dgm:pt modelId="{9C8D0272-3DF2-4ACF-8E6C-26653A21E950}" type="parTrans" cxnId="{EA379FA6-68EB-42E0-8EA4-CEF83284E39F}">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76983F97-33F8-43DE-B544-CB8C5EB1B00F}" type="sibTrans" cxnId="{EA379FA6-68EB-42E0-8EA4-CEF83284E39F}">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2C2486A0-4FDB-469A-8D07-5C32DA27A918}">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レベル3</a:t>
          </a:r>
        </a:p>
      </dgm:t>
    </dgm:pt>
    <dgm:pt modelId="{93F641B9-BD67-4C14-BCBC-245CE881FCD1}" type="parTrans" cxnId="{FB670227-80A9-4871-AB2D-CBFC1294542D}">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EFADC347-77C0-4CFA-939B-F613B2DE90DA}" type="sibTrans" cxnId="{FB670227-80A9-4871-AB2D-CBFC1294542D}">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B2F50985-0FE0-4FA2-96CC-0D9EBF49C9FA}">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データモデルデザイナー向けPowerPivot</a:t>
          </a:r>
        </a:p>
      </dgm:t>
    </dgm:pt>
    <dgm:pt modelId="{8D8115BD-51A4-46B1-BE9E-A0CC0C0C1442}" type="parTrans" cxnId="{63B18654-3212-4F8B-9A4F-5D5A075558C5}">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2F78425F-3E05-486B-99CA-A2B12372A8FF}" type="sibTrans" cxnId="{63B18654-3212-4F8B-9A4F-5D5A075558C5}">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05A5C5F4-F17F-48E4-AD49-F63BDB40DB9A}">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レベル4</a:t>
          </a:r>
        </a:p>
      </dgm:t>
    </dgm:pt>
    <dgm:pt modelId="{AC0B9531-1061-4E49-8DFF-E206252DD35F}" type="parTrans" cxnId="{D46FE8CC-B86F-4A8C-B038-8DDC5904B8F9}">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B9318F30-E0B2-4E6B-AA67-E72F6D0B8AF6}" type="sibTrans" cxnId="{D46FE8CC-B86F-4A8C-B038-8DDC5904B8F9}">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CCD318DC-4451-418D-85B5-2496FD646147}">
      <dgm:prSet phldrT="[Text]"/>
      <dgm:spPr/>
      <dgm:t>
        <a:bodyPr/>
        <a:lstStyle/>
        <a:p>
          <a:r>
            <a:rPr>
              <a:latin typeface="Arial" panose="020B0604020202020204" pitchFamily="34" charset="0"/>
              <a:ea typeface="ＭＳ Ｐゴシック" panose="020B0600070205080204" pitchFamily="50" charset="-128"/>
              <a:cs typeface="Arial" panose="020B0604020202020204" pitchFamily="34" charset="0"/>
            </a:rPr>
            <a:t>PowerPivot DAX関数</a:t>
          </a:r>
        </a:p>
      </dgm:t>
    </dgm:pt>
    <dgm:pt modelId="{B16FBB99-E3D7-4235-B5C4-EC34CE4608D5}" type="parTrans" cxnId="{EDF62B3A-4991-4E32-9E95-CE6BB66A2954}">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718EDCC9-BD13-4B23-8457-E75C48BCA960}" type="sibTrans" cxnId="{EDF62B3A-4991-4E32-9E95-CE6BB66A2954}">
      <dgm:prSet/>
      <dgm:spPr/>
      <dgm:t>
        <a:bodyPr/>
        <a:lstStyle/>
        <a:p>
          <a:endParaRPr lang="en-US">
            <a:latin typeface="Arial" panose="020B0604020202020204" pitchFamily="34" charset="0"/>
            <a:ea typeface="ＭＳ Ｐゴシック" panose="020B0600070205080204" pitchFamily="50" charset="-128"/>
            <a:cs typeface="Arial" panose="020B0604020202020204" pitchFamily="34" charset="0"/>
          </a:endParaRPr>
        </a:p>
      </dgm:t>
    </dgm:pt>
    <dgm:pt modelId="{01A7E38F-A714-4DEA-8B26-84A531F8B388}" type="pres">
      <dgm:prSet presAssocID="{1765E3AA-8471-48D2-853F-794E68A60F12}" presName="linearFlow" presStyleCnt="0">
        <dgm:presLayoutVars>
          <dgm:dir/>
          <dgm:animLvl val="lvl"/>
          <dgm:resizeHandles val="exact"/>
        </dgm:presLayoutVars>
      </dgm:prSet>
      <dgm:spPr/>
    </dgm:pt>
    <dgm:pt modelId="{432AEE50-78B3-4A0A-A1B2-27199443F5B8}" type="pres">
      <dgm:prSet presAssocID="{F551B2B0-E2D8-4136-B20C-2FFC391FFFB0}" presName="composite" presStyleCnt="0"/>
      <dgm:spPr/>
    </dgm:pt>
    <dgm:pt modelId="{CD8529BC-6149-4B51-9DED-9CDB550DE039}" type="pres">
      <dgm:prSet presAssocID="{F551B2B0-E2D8-4136-B20C-2FFC391FFFB0}" presName="parentText" presStyleLbl="alignNode1" presStyleIdx="0" presStyleCnt="4">
        <dgm:presLayoutVars>
          <dgm:chMax val="1"/>
          <dgm:bulletEnabled val="1"/>
        </dgm:presLayoutVars>
      </dgm:prSet>
      <dgm:spPr/>
    </dgm:pt>
    <dgm:pt modelId="{73C11A3E-B505-474C-96DE-58EC87662AF1}" type="pres">
      <dgm:prSet presAssocID="{F551B2B0-E2D8-4136-B20C-2FFC391FFFB0}" presName="descendantText" presStyleLbl="alignAcc1" presStyleIdx="0" presStyleCnt="4">
        <dgm:presLayoutVars>
          <dgm:bulletEnabled val="1"/>
        </dgm:presLayoutVars>
      </dgm:prSet>
      <dgm:spPr/>
    </dgm:pt>
    <dgm:pt modelId="{56657C33-E47B-487B-9E0A-9CB85772DE74}" type="pres">
      <dgm:prSet presAssocID="{C2D72ABB-C634-4FF2-90B3-0C43FD9200F0}" presName="sp" presStyleCnt="0"/>
      <dgm:spPr/>
    </dgm:pt>
    <dgm:pt modelId="{18295F5F-7DA3-4608-8E32-384E9174AF04}" type="pres">
      <dgm:prSet presAssocID="{450EAFC9-169D-4C76-B86B-C95058FC4EA8}" presName="composite" presStyleCnt="0"/>
      <dgm:spPr/>
    </dgm:pt>
    <dgm:pt modelId="{E451BABB-2700-4CF3-B7E1-E9FE0A952EE1}" type="pres">
      <dgm:prSet presAssocID="{450EAFC9-169D-4C76-B86B-C95058FC4EA8}" presName="parentText" presStyleLbl="alignNode1" presStyleIdx="1" presStyleCnt="4">
        <dgm:presLayoutVars>
          <dgm:chMax val="1"/>
          <dgm:bulletEnabled val="1"/>
        </dgm:presLayoutVars>
      </dgm:prSet>
      <dgm:spPr/>
    </dgm:pt>
    <dgm:pt modelId="{2E461837-77EE-4A83-B45D-110C97A95945}" type="pres">
      <dgm:prSet presAssocID="{450EAFC9-169D-4C76-B86B-C95058FC4EA8}" presName="descendantText" presStyleLbl="alignAcc1" presStyleIdx="1" presStyleCnt="4">
        <dgm:presLayoutVars>
          <dgm:bulletEnabled val="1"/>
        </dgm:presLayoutVars>
      </dgm:prSet>
      <dgm:spPr/>
    </dgm:pt>
    <dgm:pt modelId="{B059F0B0-51CF-4AE8-85E2-2F1BF07AA111}" type="pres">
      <dgm:prSet presAssocID="{A212BD8D-993E-4354-8F87-8F029A15CE07}" presName="sp" presStyleCnt="0"/>
      <dgm:spPr/>
    </dgm:pt>
    <dgm:pt modelId="{ECE383BB-6932-42B8-BC99-42C9EFA17BBA}" type="pres">
      <dgm:prSet presAssocID="{2C2486A0-4FDB-469A-8D07-5C32DA27A918}" presName="composite" presStyleCnt="0"/>
      <dgm:spPr/>
    </dgm:pt>
    <dgm:pt modelId="{A549B8BA-E0CB-4D6B-B172-161D00663F9D}" type="pres">
      <dgm:prSet presAssocID="{2C2486A0-4FDB-469A-8D07-5C32DA27A918}" presName="parentText" presStyleLbl="alignNode1" presStyleIdx="2" presStyleCnt="4">
        <dgm:presLayoutVars>
          <dgm:chMax val="1"/>
          <dgm:bulletEnabled val="1"/>
        </dgm:presLayoutVars>
      </dgm:prSet>
      <dgm:spPr/>
    </dgm:pt>
    <dgm:pt modelId="{FC79A0B1-B41A-49A2-8D09-6E58A1E1993C}" type="pres">
      <dgm:prSet presAssocID="{2C2486A0-4FDB-469A-8D07-5C32DA27A918}" presName="descendantText" presStyleLbl="alignAcc1" presStyleIdx="2" presStyleCnt="4">
        <dgm:presLayoutVars>
          <dgm:bulletEnabled val="1"/>
        </dgm:presLayoutVars>
      </dgm:prSet>
      <dgm:spPr/>
    </dgm:pt>
    <dgm:pt modelId="{49EEB0D7-0B37-4F5A-9F2A-DFBDAC26D64F}" type="pres">
      <dgm:prSet presAssocID="{EFADC347-77C0-4CFA-939B-F613B2DE90DA}" presName="sp" presStyleCnt="0"/>
      <dgm:spPr/>
    </dgm:pt>
    <dgm:pt modelId="{06F3E5B3-3055-4A23-A3E9-B1388DF4B92B}" type="pres">
      <dgm:prSet presAssocID="{05A5C5F4-F17F-48E4-AD49-F63BDB40DB9A}" presName="composite" presStyleCnt="0"/>
      <dgm:spPr/>
    </dgm:pt>
    <dgm:pt modelId="{B1283832-61CC-4FF9-9578-9B083AD29DB2}" type="pres">
      <dgm:prSet presAssocID="{05A5C5F4-F17F-48E4-AD49-F63BDB40DB9A}" presName="parentText" presStyleLbl="alignNode1" presStyleIdx="3" presStyleCnt="4">
        <dgm:presLayoutVars>
          <dgm:chMax val="1"/>
          <dgm:bulletEnabled val="1"/>
        </dgm:presLayoutVars>
      </dgm:prSet>
      <dgm:spPr/>
    </dgm:pt>
    <dgm:pt modelId="{4F4D98E2-E84D-4E83-8F8F-BB8D5CEF0E61}" type="pres">
      <dgm:prSet presAssocID="{05A5C5F4-F17F-48E4-AD49-F63BDB40DB9A}" presName="descendantText" presStyleLbl="alignAcc1" presStyleIdx="3" presStyleCnt="4">
        <dgm:presLayoutVars>
          <dgm:bulletEnabled val="1"/>
        </dgm:presLayoutVars>
      </dgm:prSet>
      <dgm:spPr/>
    </dgm:pt>
  </dgm:ptLst>
  <dgm:cxnLst>
    <dgm:cxn modelId="{007DC113-1508-45D3-A462-799B9424EC48}" type="presOf" srcId="{05A5C5F4-F17F-48E4-AD49-F63BDB40DB9A}" destId="{B1283832-61CC-4FF9-9578-9B083AD29DB2}" srcOrd="0" destOrd="0" presId="urn:microsoft.com/office/officeart/2005/8/layout/chevron2"/>
    <dgm:cxn modelId="{87056E20-A876-4306-8AC6-79E70B55E3F9}" type="presOf" srcId="{B7C7FFD3-E75E-4198-B7E7-E500AF4F0B6D}" destId="{2E461837-77EE-4A83-B45D-110C97A95945}" srcOrd="0" destOrd="0" presId="urn:microsoft.com/office/officeart/2005/8/layout/chevron2"/>
    <dgm:cxn modelId="{FB77A220-A2ED-4D46-8F09-B344B4F3CD69}" srcId="{F551B2B0-E2D8-4136-B20C-2FFC391FFFB0}" destId="{EABBC7E4-9E12-4F75-B89F-DB69624D6BA6}" srcOrd="0" destOrd="0" parTransId="{4328B522-ABA8-4EC4-8831-75B490BA34FA}" sibTransId="{AD68E83F-D27D-4EEF-83B8-31A6998B2350}"/>
    <dgm:cxn modelId="{FB670227-80A9-4871-AB2D-CBFC1294542D}" srcId="{1765E3AA-8471-48D2-853F-794E68A60F12}" destId="{2C2486A0-4FDB-469A-8D07-5C32DA27A918}" srcOrd="2" destOrd="0" parTransId="{93F641B9-BD67-4C14-BCBC-245CE881FCD1}" sibTransId="{EFADC347-77C0-4CFA-939B-F613B2DE90DA}"/>
    <dgm:cxn modelId="{01319B2A-04F8-45D1-8957-429A76503BFA}" type="presOf" srcId="{450EAFC9-169D-4C76-B86B-C95058FC4EA8}" destId="{E451BABB-2700-4CF3-B7E1-E9FE0A952EE1}" srcOrd="0" destOrd="0" presId="urn:microsoft.com/office/officeart/2005/8/layout/chevron2"/>
    <dgm:cxn modelId="{B4EA7E35-DD11-4664-B600-CF6DFCAC0F00}" type="presOf" srcId="{EABBC7E4-9E12-4F75-B89F-DB69624D6BA6}" destId="{73C11A3E-B505-474C-96DE-58EC87662AF1}" srcOrd="0" destOrd="0" presId="urn:microsoft.com/office/officeart/2005/8/layout/chevron2"/>
    <dgm:cxn modelId="{EDF62B3A-4991-4E32-9E95-CE6BB66A2954}" srcId="{05A5C5F4-F17F-48E4-AD49-F63BDB40DB9A}" destId="{CCD318DC-4451-418D-85B5-2496FD646147}" srcOrd="0" destOrd="0" parTransId="{B16FBB99-E3D7-4235-B5C4-EC34CE4608D5}" sibTransId="{718EDCC9-BD13-4B23-8457-E75C48BCA960}"/>
    <dgm:cxn modelId="{76FA893A-55AC-4F6F-BD92-51B6984E368E}" type="presOf" srcId="{1765E3AA-8471-48D2-853F-794E68A60F12}" destId="{01A7E38F-A714-4DEA-8B26-84A531F8B388}" srcOrd="0" destOrd="0" presId="urn:microsoft.com/office/officeart/2005/8/layout/chevron2"/>
    <dgm:cxn modelId="{C402485B-F32B-47EB-8519-F31CEEEC5BBC}" srcId="{1765E3AA-8471-48D2-853F-794E68A60F12}" destId="{F551B2B0-E2D8-4136-B20C-2FFC391FFFB0}" srcOrd="0" destOrd="0" parTransId="{B0143A55-216E-43BE-814F-37592099CE95}" sibTransId="{C2D72ABB-C634-4FF2-90B3-0C43FD9200F0}"/>
    <dgm:cxn modelId="{63B18654-3212-4F8B-9A4F-5D5A075558C5}" srcId="{2C2486A0-4FDB-469A-8D07-5C32DA27A918}" destId="{B2F50985-0FE0-4FA2-96CC-0D9EBF49C9FA}" srcOrd="0" destOrd="0" parTransId="{8D8115BD-51A4-46B1-BE9E-A0CC0C0C1442}" sibTransId="{2F78425F-3E05-486B-99CA-A2B12372A8FF}"/>
    <dgm:cxn modelId="{5429B874-799C-4E80-B3EA-34743F6BE07F}" type="presOf" srcId="{B2F50985-0FE0-4FA2-96CC-0D9EBF49C9FA}" destId="{FC79A0B1-B41A-49A2-8D09-6E58A1E1993C}" srcOrd="0" destOrd="0" presId="urn:microsoft.com/office/officeart/2005/8/layout/chevron2"/>
    <dgm:cxn modelId="{569D0C55-200E-410D-A400-A004F88C8348}" type="presOf" srcId="{2C2486A0-4FDB-469A-8D07-5C32DA27A918}" destId="{A549B8BA-E0CB-4D6B-B172-161D00663F9D}" srcOrd="0" destOrd="0" presId="urn:microsoft.com/office/officeart/2005/8/layout/chevron2"/>
    <dgm:cxn modelId="{9755CB75-E4C1-4EF4-85D4-C20257770873}" type="presOf" srcId="{F551B2B0-E2D8-4136-B20C-2FFC391FFFB0}" destId="{CD8529BC-6149-4B51-9DED-9CDB550DE039}" srcOrd="0" destOrd="0" presId="urn:microsoft.com/office/officeart/2005/8/layout/chevron2"/>
    <dgm:cxn modelId="{EA379FA6-68EB-42E0-8EA4-CEF83284E39F}" srcId="{450EAFC9-169D-4C76-B86B-C95058FC4EA8}" destId="{B7C7FFD3-E75E-4198-B7E7-E500AF4F0B6D}" srcOrd="0" destOrd="0" parTransId="{9C8D0272-3DF2-4ACF-8E6C-26653A21E950}" sibTransId="{76983F97-33F8-43DE-B544-CB8C5EB1B00F}"/>
    <dgm:cxn modelId="{7041ABBF-0F0B-4A53-8792-2B5494E3302F}" type="presOf" srcId="{CCD318DC-4451-418D-85B5-2496FD646147}" destId="{4F4D98E2-E84D-4E83-8F8F-BB8D5CEF0E61}" srcOrd="0" destOrd="0" presId="urn:microsoft.com/office/officeart/2005/8/layout/chevron2"/>
    <dgm:cxn modelId="{D46FE8CC-B86F-4A8C-B038-8DDC5904B8F9}" srcId="{1765E3AA-8471-48D2-853F-794E68A60F12}" destId="{05A5C5F4-F17F-48E4-AD49-F63BDB40DB9A}" srcOrd="3" destOrd="0" parTransId="{AC0B9531-1061-4E49-8DFF-E206252DD35F}" sibTransId="{B9318F30-E0B2-4E6B-AA67-E72F6D0B8AF6}"/>
    <dgm:cxn modelId="{88D220CE-1414-4267-B189-4363C970D58E}" srcId="{1765E3AA-8471-48D2-853F-794E68A60F12}" destId="{450EAFC9-169D-4C76-B86B-C95058FC4EA8}" srcOrd="1" destOrd="0" parTransId="{5BCC5B9B-D430-4FF2-B487-65B1D30E6FC5}" sibTransId="{A212BD8D-993E-4354-8F87-8F029A15CE07}"/>
    <dgm:cxn modelId="{E5B25048-7349-4AF6-8F99-095CB2E02D33}" type="presParOf" srcId="{01A7E38F-A714-4DEA-8B26-84A531F8B388}" destId="{432AEE50-78B3-4A0A-A1B2-27199443F5B8}" srcOrd="0" destOrd="0" presId="urn:microsoft.com/office/officeart/2005/8/layout/chevron2"/>
    <dgm:cxn modelId="{4F965361-EA5F-4B28-B449-19D91B03E254}" type="presParOf" srcId="{432AEE50-78B3-4A0A-A1B2-27199443F5B8}" destId="{CD8529BC-6149-4B51-9DED-9CDB550DE039}" srcOrd="0" destOrd="0" presId="urn:microsoft.com/office/officeart/2005/8/layout/chevron2"/>
    <dgm:cxn modelId="{A054F4B6-CF71-437D-ACD7-23F977E23518}" type="presParOf" srcId="{432AEE50-78B3-4A0A-A1B2-27199443F5B8}" destId="{73C11A3E-B505-474C-96DE-58EC87662AF1}" srcOrd="1" destOrd="0" presId="urn:microsoft.com/office/officeart/2005/8/layout/chevron2"/>
    <dgm:cxn modelId="{6D0BCC8C-6207-4235-8AF9-30B5975E4FE0}" type="presParOf" srcId="{01A7E38F-A714-4DEA-8B26-84A531F8B388}" destId="{56657C33-E47B-487B-9E0A-9CB85772DE74}" srcOrd="1" destOrd="0" presId="urn:microsoft.com/office/officeart/2005/8/layout/chevron2"/>
    <dgm:cxn modelId="{2B6BB2D2-FF03-4E49-8B84-81187665ECDB}" type="presParOf" srcId="{01A7E38F-A714-4DEA-8B26-84A531F8B388}" destId="{18295F5F-7DA3-4608-8E32-384E9174AF04}" srcOrd="2" destOrd="0" presId="urn:microsoft.com/office/officeart/2005/8/layout/chevron2"/>
    <dgm:cxn modelId="{14F77675-219A-4630-A2EE-912C16DBAC32}" type="presParOf" srcId="{18295F5F-7DA3-4608-8E32-384E9174AF04}" destId="{E451BABB-2700-4CF3-B7E1-E9FE0A952EE1}" srcOrd="0" destOrd="0" presId="urn:microsoft.com/office/officeart/2005/8/layout/chevron2"/>
    <dgm:cxn modelId="{C1F1AA44-97A3-45AD-A745-5F75E7F89586}" type="presParOf" srcId="{18295F5F-7DA3-4608-8E32-384E9174AF04}" destId="{2E461837-77EE-4A83-B45D-110C97A95945}" srcOrd="1" destOrd="0" presId="urn:microsoft.com/office/officeart/2005/8/layout/chevron2"/>
    <dgm:cxn modelId="{3AA6698D-F039-4BC1-94E0-BC1C21C69F88}" type="presParOf" srcId="{01A7E38F-A714-4DEA-8B26-84A531F8B388}" destId="{B059F0B0-51CF-4AE8-85E2-2F1BF07AA111}" srcOrd="3" destOrd="0" presId="urn:microsoft.com/office/officeart/2005/8/layout/chevron2"/>
    <dgm:cxn modelId="{F6154214-F3CE-4496-B031-38C746B77507}" type="presParOf" srcId="{01A7E38F-A714-4DEA-8B26-84A531F8B388}" destId="{ECE383BB-6932-42B8-BC99-42C9EFA17BBA}" srcOrd="4" destOrd="0" presId="urn:microsoft.com/office/officeart/2005/8/layout/chevron2"/>
    <dgm:cxn modelId="{83912A9C-369B-4276-983E-AD0B9BC0A00E}" type="presParOf" srcId="{ECE383BB-6932-42B8-BC99-42C9EFA17BBA}" destId="{A549B8BA-E0CB-4D6B-B172-161D00663F9D}" srcOrd="0" destOrd="0" presId="urn:microsoft.com/office/officeart/2005/8/layout/chevron2"/>
    <dgm:cxn modelId="{B7D7D12C-564A-4107-A06F-80DFC2439708}" type="presParOf" srcId="{ECE383BB-6932-42B8-BC99-42C9EFA17BBA}" destId="{FC79A0B1-B41A-49A2-8D09-6E58A1E1993C}" srcOrd="1" destOrd="0" presId="urn:microsoft.com/office/officeart/2005/8/layout/chevron2"/>
    <dgm:cxn modelId="{118449AF-A2A8-43A0-8767-CA9250E2DC11}" type="presParOf" srcId="{01A7E38F-A714-4DEA-8B26-84A531F8B388}" destId="{49EEB0D7-0B37-4F5A-9F2A-DFBDAC26D64F}" srcOrd="5" destOrd="0" presId="urn:microsoft.com/office/officeart/2005/8/layout/chevron2"/>
    <dgm:cxn modelId="{0693C0B7-89DD-4E01-95C1-B1A3D2C87C76}" type="presParOf" srcId="{01A7E38F-A714-4DEA-8B26-84A531F8B388}" destId="{06F3E5B3-3055-4A23-A3E9-B1388DF4B92B}" srcOrd="6" destOrd="0" presId="urn:microsoft.com/office/officeart/2005/8/layout/chevron2"/>
    <dgm:cxn modelId="{AA236F22-EEB8-422E-89A1-9B9F4E78C1C3}" type="presParOf" srcId="{06F3E5B3-3055-4A23-A3E9-B1388DF4B92B}" destId="{B1283832-61CC-4FF9-9578-9B083AD29DB2}" srcOrd="0" destOrd="0" presId="urn:microsoft.com/office/officeart/2005/8/layout/chevron2"/>
    <dgm:cxn modelId="{334731CC-89BC-451A-90DB-790BBF57BC1F}" type="presParOf" srcId="{06F3E5B3-3055-4A23-A3E9-B1388DF4B92B}" destId="{4F4D98E2-E84D-4E83-8F8F-BB8D5CEF0E6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529BC-6149-4B51-9DED-9CDB550DE039}">
      <dsp:nvSpPr>
        <dsp:cNvPr id="0" name=""/>
        <dsp:cNvSpPr/>
      </dsp:nvSpPr>
      <dsp:spPr>
        <a:xfrm rot="5400000">
          <a:off x="-204867" y="206843"/>
          <a:ext cx="1365780" cy="956046"/>
        </a:xfrm>
        <a:prstGeom prst="chevron">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sz="2100" kern="1200">
              <a:latin typeface="Arial" panose="020B0604020202020204" pitchFamily="34" charset="0"/>
              <a:ea typeface="ＭＳ Ｐゴシック" panose="020B0600070205080204" pitchFamily="50" charset="-128"/>
              <a:cs typeface="Arial" panose="020B0604020202020204" pitchFamily="34" charset="0"/>
            </a:rPr>
            <a:t>レベル1</a:t>
          </a:r>
        </a:p>
      </dsp:txBody>
      <dsp:txXfrm rot="-5400000">
        <a:off x="0" y="479999"/>
        <a:ext cx="956046" cy="409734"/>
      </dsp:txXfrm>
    </dsp:sp>
    <dsp:sp modelId="{73C11A3E-B505-474C-96DE-58EC87662AF1}">
      <dsp:nvSpPr>
        <dsp:cNvPr id="0" name=""/>
        <dsp:cNvSpPr/>
      </dsp:nvSpPr>
      <dsp:spPr>
        <a:xfrm rot="5400000">
          <a:off x="5685760" y="-4727737"/>
          <a:ext cx="887757" cy="10347184"/>
        </a:xfrm>
        <a:prstGeom prst="round2SameRect">
          <a:avLst/>
        </a:prstGeom>
        <a:solidFill>
          <a:schemeClr val="lt1">
            <a:alpha val="9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sz="4400" kern="1200" dirty="0" err="1">
              <a:latin typeface="Arial" panose="020B0604020202020204" pitchFamily="34" charset="0"/>
              <a:ea typeface="ＭＳ Ｐゴシック" panose="020B0600070205080204" pitchFamily="50" charset="-128"/>
              <a:cs typeface="Arial" panose="020B0604020202020204" pitchFamily="34" charset="0"/>
            </a:rPr>
            <a:t>レポートビルダー向けPowerPivot</a:t>
          </a:r>
          <a:endParaRPr sz="4400" kern="1200" dirty="0">
            <a:latin typeface="Arial" panose="020B0604020202020204" pitchFamily="34" charset="0"/>
            <a:ea typeface="ＭＳ Ｐゴシック" panose="020B0600070205080204" pitchFamily="50" charset="-128"/>
            <a:cs typeface="Arial" panose="020B0604020202020204" pitchFamily="34" charset="0"/>
          </a:endParaRPr>
        </a:p>
      </dsp:txBody>
      <dsp:txXfrm rot="-5400000">
        <a:off x="956047" y="45313"/>
        <a:ext cx="10303847" cy="801083"/>
      </dsp:txXfrm>
    </dsp:sp>
    <dsp:sp modelId="{E451BABB-2700-4CF3-B7E1-E9FE0A952EE1}">
      <dsp:nvSpPr>
        <dsp:cNvPr id="0" name=""/>
        <dsp:cNvSpPr/>
      </dsp:nvSpPr>
      <dsp:spPr>
        <a:xfrm rot="5400000">
          <a:off x="-204867" y="1427195"/>
          <a:ext cx="1365780" cy="956046"/>
        </a:xfrm>
        <a:prstGeom prst="chevron">
          <a:avLst/>
        </a:prstGeom>
        <a:solidFill>
          <a:schemeClr val="accent1">
            <a:shade val="50000"/>
            <a:hueOff val="88761"/>
            <a:satOff val="-7116"/>
            <a:lumOff val="21827"/>
            <a:alphaOff val="0"/>
          </a:schemeClr>
        </a:solidFill>
        <a:ln w="12700" cap="flat" cmpd="sng" algn="ctr">
          <a:solidFill>
            <a:schemeClr val="accent1">
              <a:shade val="50000"/>
              <a:hueOff val="88761"/>
              <a:satOff val="-7116"/>
              <a:lumOff val="218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sz="2100" kern="1200">
              <a:latin typeface="Arial" panose="020B0604020202020204" pitchFamily="34" charset="0"/>
              <a:ea typeface="ＭＳ Ｐゴシック" panose="020B0600070205080204" pitchFamily="50" charset="-128"/>
              <a:cs typeface="Arial" panose="020B0604020202020204" pitchFamily="34" charset="0"/>
            </a:rPr>
            <a:t>レベル2</a:t>
          </a:r>
        </a:p>
      </dsp:txBody>
      <dsp:txXfrm rot="-5400000">
        <a:off x="0" y="1700351"/>
        <a:ext cx="956046" cy="409734"/>
      </dsp:txXfrm>
    </dsp:sp>
    <dsp:sp modelId="{2E461837-77EE-4A83-B45D-110C97A95945}">
      <dsp:nvSpPr>
        <dsp:cNvPr id="0" name=""/>
        <dsp:cNvSpPr/>
      </dsp:nvSpPr>
      <dsp:spPr>
        <a:xfrm rot="5400000">
          <a:off x="5685760" y="-3507385"/>
          <a:ext cx="887757" cy="10347184"/>
        </a:xfrm>
        <a:prstGeom prst="round2SameRect">
          <a:avLst/>
        </a:prstGeom>
        <a:solidFill>
          <a:schemeClr val="lt1">
            <a:alpha val="90000"/>
            <a:hueOff val="0"/>
            <a:satOff val="0"/>
            <a:lumOff val="0"/>
            <a:alphaOff val="0"/>
          </a:schemeClr>
        </a:solidFill>
        <a:ln w="12700" cap="flat" cmpd="sng" algn="ctr">
          <a:solidFill>
            <a:schemeClr val="accent1">
              <a:shade val="50000"/>
              <a:hueOff val="88761"/>
              <a:satOff val="-7116"/>
              <a:lumOff val="218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sz="4400" kern="1200">
              <a:latin typeface="Arial" panose="020B0604020202020204" pitchFamily="34" charset="0"/>
              <a:ea typeface="ＭＳ Ｐゴシック" panose="020B0600070205080204" pitchFamily="50" charset="-128"/>
              <a:cs typeface="Arial" panose="020B0604020202020204" pitchFamily="34" charset="0"/>
            </a:rPr>
            <a:t>Power BI Tools for Excel</a:t>
          </a:r>
        </a:p>
      </dsp:txBody>
      <dsp:txXfrm rot="-5400000">
        <a:off x="956047" y="1265665"/>
        <a:ext cx="10303847" cy="801083"/>
      </dsp:txXfrm>
    </dsp:sp>
    <dsp:sp modelId="{A549B8BA-E0CB-4D6B-B172-161D00663F9D}">
      <dsp:nvSpPr>
        <dsp:cNvPr id="0" name=""/>
        <dsp:cNvSpPr/>
      </dsp:nvSpPr>
      <dsp:spPr>
        <a:xfrm rot="5400000">
          <a:off x="-204867" y="2647546"/>
          <a:ext cx="1365780" cy="956046"/>
        </a:xfrm>
        <a:prstGeom prst="chevron">
          <a:avLst/>
        </a:prstGeom>
        <a:solidFill>
          <a:schemeClr val="accent1">
            <a:shade val="50000"/>
            <a:hueOff val="177523"/>
            <a:satOff val="-14232"/>
            <a:lumOff val="43653"/>
            <a:alphaOff val="0"/>
          </a:schemeClr>
        </a:solidFill>
        <a:ln w="12700" cap="flat" cmpd="sng" algn="ctr">
          <a:solidFill>
            <a:schemeClr val="accent1">
              <a:shade val="50000"/>
              <a:hueOff val="177523"/>
              <a:satOff val="-14232"/>
              <a:lumOff val="436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sz="2100" kern="1200">
              <a:latin typeface="Arial" panose="020B0604020202020204" pitchFamily="34" charset="0"/>
              <a:ea typeface="ＭＳ Ｐゴシック" panose="020B0600070205080204" pitchFamily="50" charset="-128"/>
              <a:cs typeface="Arial" panose="020B0604020202020204" pitchFamily="34" charset="0"/>
            </a:rPr>
            <a:t>レベル3</a:t>
          </a:r>
        </a:p>
      </dsp:txBody>
      <dsp:txXfrm rot="-5400000">
        <a:off x="0" y="2920702"/>
        <a:ext cx="956046" cy="409734"/>
      </dsp:txXfrm>
    </dsp:sp>
    <dsp:sp modelId="{FC79A0B1-B41A-49A2-8D09-6E58A1E1993C}">
      <dsp:nvSpPr>
        <dsp:cNvPr id="0" name=""/>
        <dsp:cNvSpPr/>
      </dsp:nvSpPr>
      <dsp:spPr>
        <a:xfrm rot="5400000">
          <a:off x="5685760" y="-2287034"/>
          <a:ext cx="887757" cy="10347184"/>
        </a:xfrm>
        <a:prstGeom prst="round2SameRect">
          <a:avLst/>
        </a:prstGeom>
        <a:solidFill>
          <a:schemeClr val="lt1">
            <a:alpha val="90000"/>
            <a:hueOff val="0"/>
            <a:satOff val="0"/>
            <a:lumOff val="0"/>
            <a:alphaOff val="0"/>
          </a:schemeClr>
        </a:solidFill>
        <a:ln w="12700" cap="flat" cmpd="sng" algn="ctr">
          <a:solidFill>
            <a:schemeClr val="accent1">
              <a:shade val="50000"/>
              <a:hueOff val="177523"/>
              <a:satOff val="-14232"/>
              <a:lumOff val="436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sz="4400" kern="1200">
              <a:latin typeface="Arial" panose="020B0604020202020204" pitchFamily="34" charset="0"/>
              <a:ea typeface="ＭＳ Ｐゴシック" panose="020B0600070205080204" pitchFamily="50" charset="-128"/>
              <a:cs typeface="Arial" panose="020B0604020202020204" pitchFamily="34" charset="0"/>
            </a:rPr>
            <a:t>データモデルデザイナー向けPowerPivot</a:t>
          </a:r>
        </a:p>
      </dsp:txBody>
      <dsp:txXfrm rot="-5400000">
        <a:off x="956047" y="2486016"/>
        <a:ext cx="10303847" cy="801083"/>
      </dsp:txXfrm>
    </dsp:sp>
    <dsp:sp modelId="{B1283832-61CC-4FF9-9578-9B083AD29DB2}">
      <dsp:nvSpPr>
        <dsp:cNvPr id="0" name=""/>
        <dsp:cNvSpPr/>
      </dsp:nvSpPr>
      <dsp:spPr>
        <a:xfrm rot="5400000">
          <a:off x="-204867" y="3867898"/>
          <a:ext cx="1365780" cy="956046"/>
        </a:xfrm>
        <a:prstGeom prst="chevron">
          <a:avLst/>
        </a:prstGeom>
        <a:solidFill>
          <a:schemeClr val="accent1">
            <a:shade val="50000"/>
            <a:hueOff val="88761"/>
            <a:satOff val="-7116"/>
            <a:lumOff val="21827"/>
            <a:alphaOff val="0"/>
          </a:schemeClr>
        </a:solidFill>
        <a:ln w="12700" cap="flat" cmpd="sng" algn="ctr">
          <a:solidFill>
            <a:schemeClr val="accent1">
              <a:shade val="50000"/>
              <a:hueOff val="88761"/>
              <a:satOff val="-7116"/>
              <a:lumOff val="218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sz="2100" kern="1200">
              <a:latin typeface="Arial" panose="020B0604020202020204" pitchFamily="34" charset="0"/>
              <a:ea typeface="ＭＳ Ｐゴシック" panose="020B0600070205080204" pitchFamily="50" charset="-128"/>
              <a:cs typeface="Arial" panose="020B0604020202020204" pitchFamily="34" charset="0"/>
            </a:rPr>
            <a:t>レベル4</a:t>
          </a:r>
        </a:p>
      </dsp:txBody>
      <dsp:txXfrm rot="-5400000">
        <a:off x="0" y="4141054"/>
        <a:ext cx="956046" cy="409734"/>
      </dsp:txXfrm>
    </dsp:sp>
    <dsp:sp modelId="{4F4D98E2-E84D-4E83-8F8F-BB8D5CEF0E61}">
      <dsp:nvSpPr>
        <dsp:cNvPr id="0" name=""/>
        <dsp:cNvSpPr/>
      </dsp:nvSpPr>
      <dsp:spPr>
        <a:xfrm rot="5400000">
          <a:off x="5685760" y="-1066682"/>
          <a:ext cx="887757" cy="10347184"/>
        </a:xfrm>
        <a:prstGeom prst="round2SameRect">
          <a:avLst/>
        </a:prstGeom>
        <a:solidFill>
          <a:schemeClr val="lt1">
            <a:alpha val="90000"/>
            <a:hueOff val="0"/>
            <a:satOff val="0"/>
            <a:lumOff val="0"/>
            <a:alphaOff val="0"/>
          </a:schemeClr>
        </a:solidFill>
        <a:ln w="12700" cap="flat" cmpd="sng" algn="ctr">
          <a:solidFill>
            <a:schemeClr val="accent1">
              <a:shade val="50000"/>
              <a:hueOff val="88761"/>
              <a:satOff val="-7116"/>
              <a:lumOff val="218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sz="4400" kern="1200">
              <a:latin typeface="Arial" panose="020B0604020202020204" pitchFamily="34" charset="0"/>
              <a:ea typeface="ＭＳ Ｐゴシック" panose="020B0600070205080204" pitchFamily="50" charset="-128"/>
              <a:cs typeface="Arial" panose="020B0604020202020204" pitchFamily="34" charset="0"/>
            </a:rPr>
            <a:t>PowerPivot DAX関数</a:t>
          </a:r>
        </a:p>
      </dsp:txBody>
      <dsp:txXfrm rot="-5400000">
        <a:off x="956047" y="3706368"/>
        <a:ext cx="10303847" cy="8010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7099299" cy="513828"/>
          </a:xfrm>
          <a:prstGeom prst="rect">
            <a:avLst/>
          </a:prstGeom>
        </p:spPr>
        <p:txBody>
          <a:bodyPr vert="horz" lIns="97192" tIns="48596" rIns="97192" bIns="48596" rtlCol="0"/>
          <a:lstStyle>
            <a:lvl1pPr algn="l">
              <a:defRPr sz="1300"/>
            </a:lvl1pPr>
          </a:lstStyle>
          <a:p>
            <a:endParaRPr lang="en-US" dirty="0"/>
          </a:p>
        </p:txBody>
      </p:sp>
      <p:sp>
        <p:nvSpPr>
          <p:cNvPr id="5" name="Slide Number Placeholder 4"/>
          <p:cNvSpPr>
            <a:spLocks noGrp="1"/>
          </p:cNvSpPr>
          <p:nvPr>
            <p:ph type="sldNum" sz="quarter" idx="3"/>
          </p:nvPr>
        </p:nvSpPr>
        <p:spPr>
          <a:xfrm>
            <a:off x="0" y="9720785"/>
            <a:ext cx="7099300" cy="513828"/>
          </a:xfrm>
          <a:prstGeom prst="rect">
            <a:avLst/>
          </a:prstGeom>
        </p:spPr>
        <p:txBody>
          <a:bodyPr vert="horz" lIns="97192" tIns="48596" rIns="97192" bIns="48596" rtlCol="0" anchor="b"/>
          <a:lstStyle>
            <a:lvl1pPr algn="r">
              <a:defRPr sz="1300"/>
            </a:lvl1pPr>
          </a:lstStyle>
          <a:p>
            <a:pPr algn="ctr"/>
            <a:fld id="{9FC3E2B8-C7AB-4C70-935B-7B57CCCC46A8}" type="slidenum">
              <a:rPr lang="en-US" smtClean="0"/>
              <a:pPr algn="ctr"/>
              <a:t>‹#›</a:t>
            </a:fld>
            <a:endParaRPr lang="ja-JP" dirty="0"/>
          </a:p>
        </p:txBody>
      </p:sp>
    </p:spTree>
    <p:extLst>
      <p:ext uri="{BB962C8B-B14F-4D97-AF65-F5344CB8AC3E}">
        <p14:creationId xmlns:p14="http://schemas.microsoft.com/office/powerpoint/2010/main" val="2636337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38" tIns="49519" rIns="99038" bIns="49519" rtlCol="0"/>
          <a:lstStyle>
            <a:lvl1pPr algn="l">
              <a:defRPr sz="1300"/>
            </a:lvl1pPr>
          </a:lstStyle>
          <a:p>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9038" tIns="49519" rIns="99038" bIns="49519" rtlCol="0"/>
          <a:lstStyle>
            <a:lvl1pPr algn="r">
              <a:defRPr sz="1300"/>
            </a:lvl1pPr>
          </a:lstStyle>
          <a:p>
            <a:fld id="{64749DFE-F5F5-4C76-8301-A1A536B8BFC2}" type="datetimeFigureOut">
              <a:rPr lang="en-US" smtClean="0"/>
              <a:t>5/7/2024</a:t>
            </a:fld>
            <a:endParaRPr lang="ja-JP" dirty="0"/>
          </a:p>
        </p:txBody>
      </p:sp>
      <p:sp>
        <p:nvSpPr>
          <p:cNvPr id="4" name="Slide Image Placeholder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9038" tIns="49519" rIns="99038" bIns="49519" rtlCol="0" anchor="ctr"/>
          <a:lstStyle/>
          <a:p>
            <a:endParaRPr lang="en-US"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38" tIns="49519" rIns="99038" bIns="495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6363" cy="513506"/>
          </a:xfrm>
          <a:prstGeom prst="rect">
            <a:avLst/>
          </a:prstGeom>
        </p:spPr>
        <p:txBody>
          <a:bodyPr vert="horz" lIns="99038" tIns="49519" rIns="99038" bIns="49519"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7"/>
            <a:ext cx="3076363" cy="513506"/>
          </a:xfrm>
          <a:prstGeom prst="rect">
            <a:avLst/>
          </a:prstGeom>
        </p:spPr>
        <p:txBody>
          <a:bodyPr vert="horz" lIns="99038" tIns="49519" rIns="99038" bIns="49519" rtlCol="0" anchor="b"/>
          <a:lstStyle>
            <a:lvl1pPr algn="r">
              <a:defRPr sz="1300"/>
            </a:lvl1pPr>
          </a:lstStyle>
          <a:p>
            <a:fld id="{85F20778-CF2D-4B4B-8230-B00B3B7E31F7}" type="slidenum">
              <a:rPr lang="en-US" smtClean="0"/>
              <a:t>‹#›</a:t>
            </a:fld>
            <a:endParaRPr lang="ja-JP" dirty="0"/>
          </a:p>
        </p:txBody>
      </p:sp>
    </p:spTree>
    <p:extLst>
      <p:ext uri="{BB962C8B-B14F-4D97-AF65-F5344CB8AC3E}">
        <p14:creationId xmlns:p14="http://schemas.microsoft.com/office/powerpoint/2010/main" val="1663768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a:t>
            </a:fld>
            <a:endParaRPr lang="en-US" dirty="0"/>
          </a:p>
        </p:txBody>
      </p:sp>
    </p:spTree>
    <p:extLst>
      <p:ext uri="{BB962C8B-B14F-4D97-AF65-F5344CB8AC3E}">
        <p14:creationId xmlns:p14="http://schemas.microsoft.com/office/powerpoint/2010/main" val="665432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DO NOT CLICK ON ENABLE POWER VIEW IN 2013!</a:t>
            </a:r>
            <a:r>
              <a:rPr lang="en-US" b="1" baseline="0" dirty="0"/>
              <a:t> </a:t>
            </a:r>
            <a:r>
              <a:rPr lang="en-US" b="0" baseline="0" dirty="0"/>
              <a:t>It will mess up the adding and you will have to disable and re-enable them several times.</a:t>
            </a:r>
            <a:endParaRPr lang="en-US" b="0" dirty="0"/>
          </a:p>
          <a:p>
            <a:endParaRPr lang="en-US" b="1" dirty="0"/>
          </a:p>
          <a:p>
            <a:r>
              <a:rPr lang="en-US" b="1" dirty="0"/>
              <a:t>TASK 1:</a:t>
            </a:r>
            <a:r>
              <a:rPr lang="en-US" b="0" dirty="0"/>
              <a:t> Take the students into the Add-In options.  Explain that there may be other add-ins in the list when they enable this on their systems.</a:t>
            </a:r>
          </a:p>
          <a:p>
            <a:r>
              <a:rPr lang="en-US" b="0" dirty="0"/>
              <a:t>The trust center settings</a:t>
            </a:r>
            <a:r>
              <a:rPr lang="en-US" b="0" baseline="0" dirty="0"/>
              <a:t> will allow them to set the exercise folder as a trusted location.  This is not needed in the classroom but it is good to show this to students or if you are doing an onsite.</a:t>
            </a:r>
          </a:p>
        </p:txBody>
      </p:sp>
      <p:sp>
        <p:nvSpPr>
          <p:cNvPr id="4" name="Slide Number Placeholder 3"/>
          <p:cNvSpPr>
            <a:spLocks noGrp="1"/>
          </p:cNvSpPr>
          <p:nvPr>
            <p:ph type="sldNum" sz="quarter" idx="10"/>
          </p:nvPr>
        </p:nvSpPr>
        <p:spPr/>
        <p:txBody>
          <a:bodyPr/>
          <a:lstStyle/>
          <a:p>
            <a:fld id="{85F20778-CF2D-4B4B-8230-B00B3B7E31F7}" type="slidenum">
              <a:rPr lang="en-US" smtClean="0"/>
              <a:t>14</a:t>
            </a:fld>
            <a:endParaRPr lang="en-US" dirty="0"/>
          </a:p>
        </p:txBody>
      </p:sp>
    </p:spTree>
    <p:extLst>
      <p:ext uri="{BB962C8B-B14F-4D97-AF65-F5344CB8AC3E}">
        <p14:creationId xmlns:p14="http://schemas.microsoft.com/office/powerpoint/2010/main" val="25075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INSTRUCTOR</a:t>
            </a:r>
            <a:r>
              <a:rPr lang="en-US" baseline="0" dirty="0"/>
              <a:t> NOTES: </a:t>
            </a:r>
            <a:r>
              <a:rPr lang="en-US" dirty="0"/>
              <a:t>With the Exercise file</a:t>
            </a:r>
            <a:r>
              <a:rPr lang="en-US" baseline="0" dirty="0"/>
              <a:t> still open walk them through these next four slides.</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15</a:t>
            </a:fld>
            <a:endParaRPr lang="en-US" dirty="0"/>
          </a:p>
        </p:txBody>
      </p:sp>
    </p:spTree>
    <p:extLst>
      <p:ext uri="{BB962C8B-B14F-4D97-AF65-F5344CB8AC3E}">
        <p14:creationId xmlns:p14="http://schemas.microsoft.com/office/powerpoint/2010/main" val="139340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one to many relationships</a:t>
            </a:r>
            <a:r>
              <a:rPr lang="en-US" baseline="0" dirty="0"/>
              <a:t> via the star – notice arrow point to the many.</a:t>
            </a:r>
          </a:p>
          <a:p>
            <a:endParaRPr lang="en-US" baseline="0" dirty="0"/>
          </a:p>
          <a:p>
            <a:r>
              <a:rPr lang="en-US" baseline="0" dirty="0"/>
              <a:t>After activities VERY IMPORTANT to close completely out of Excel to clear all memory.</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18</a:t>
            </a:fld>
            <a:endParaRPr lang="en-US" dirty="0"/>
          </a:p>
        </p:txBody>
      </p:sp>
    </p:spTree>
    <p:extLst>
      <p:ext uri="{BB962C8B-B14F-4D97-AF65-F5344CB8AC3E}">
        <p14:creationId xmlns:p14="http://schemas.microsoft.com/office/powerpoint/2010/main" val="3952743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baseline="0" dirty="0"/>
              <a:t>TASK 1: </a:t>
            </a:r>
            <a:r>
              <a:rPr lang="en-US" b="0" baseline="0" dirty="0"/>
              <a:t>Explain that </a:t>
            </a:r>
            <a:r>
              <a:rPr lang="en-US" b="0" baseline="0" dirty="0" err="1"/>
              <a:t>AdventureWorks</a:t>
            </a:r>
            <a:r>
              <a:rPr lang="en-US" b="0" baseline="0" dirty="0"/>
              <a:t> is a fictional company that manufactures and sells bikes, bicycle equipment, and accessories.  </a:t>
            </a:r>
          </a:p>
          <a:p>
            <a:r>
              <a:rPr lang="en-US" b="0" baseline="0" dirty="0"/>
              <a:t>Take the students into the Power Pivot Manager.  DO NOT explain the ribbons or any of the features yet.  The purpose of this exercise is to simply let them see what a data model looks like not to explain it.</a:t>
            </a:r>
          </a:p>
          <a:p>
            <a:r>
              <a:rPr lang="en-US" b="1" baseline="0" dirty="0"/>
              <a:t>TASK 2: </a:t>
            </a:r>
            <a:r>
              <a:rPr lang="en-US" b="0" baseline="0" dirty="0"/>
              <a:t>Explain how to use a Pivot table based report.  Show them how to use the slicers and explain when items disappear when they choose certain combinations of options within the slicers.  DO NOT spend too much time here.  This is only an introduction.</a:t>
            </a:r>
          </a:p>
          <a:p>
            <a:endParaRPr lang="en-US" b="0" i="1" baseline="0" dirty="0"/>
          </a:p>
          <a:p>
            <a:r>
              <a:rPr lang="en-US" b="0" i="1" baseline="0" dirty="0"/>
              <a:t>You can do the optional task if you would like to.  They will not learn about Power Views until they get to the Level two course.</a:t>
            </a:r>
            <a:endParaRPr lang="en-US" b="1" i="1" dirty="0"/>
          </a:p>
        </p:txBody>
      </p:sp>
      <p:sp>
        <p:nvSpPr>
          <p:cNvPr id="4" name="Slide Number Placeholder 3"/>
          <p:cNvSpPr>
            <a:spLocks noGrp="1"/>
          </p:cNvSpPr>
          <p:nvPr>
            <p:ph type="sldNum" sz="quarter" idx="10"/>
          </p:nvPr>
        </p:nvSpPr>
        <p:spPr/>
        <p:txBody>
          <a:bodyPr/>
          <a:lstStyle/>
          <a:p>
            <a:fld id="{85F20778-CF2D-4B4B-8230-B00B3B7E31F7}" type="slidenum">
              <a:rPr lang="en-US" smtClean="0"/>
              <a:t>19</a:t>
            </a:fld>
            <a:endParaRPr lang="en-US" dirty="0"/>
          </a:p>
        </p:txBody>
      </p:sp>
    </p:spTree>
    <p:extLst>
      <p:ext uri="{BB962C8B-B14F-4D97-AF65-F5344CB8AC3E}">
        <p14:creationId xmlns:p14="http://schemas.microsoft.com/office/powerpoint/2010/main" val="1412722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20</a:t>
            </a:fld>
            <a:endParaRPr lang="en-US" dirty="0"/>
          </a:p>
        </p:txBody>
      </p:sp>
    </p:spTree>
    <p:extLst>
      <p:ext uri="{BB962C8B-B14F-4D97-AF65-F5344CB8AC3E}">
        <p14:creationId xmlns:p14="http://schemas.microsoft.com/office/powerpoint/2010/main" val="245551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Theory</a:t>
            </a:r>
            <a:r>
              <a:rPr lang="en-US" baseline="0" dirty="0"/>
              <a:t> based lesson – more talking than activities.</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21</a:t>
            </a:fld>
            <a:endParaRPr lang="en-US" dirty="0"/>
          </a:p>
        </p:txBody>
      </p:sp>
    </p:spTree>
    <p:extLst>
      <p:ext uri="{BB962C8B-B14F-4D97-AF65-F5344CB8AC3E}">
        <p14:creationId xmlns:p14="http://schemas.microsoft.com/office/powerpoint/2010/main" val="51277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22</a:t>
            </a:fld>
            <a:endParaRPr lang="en-US" dirty="0"/>
          </a:p>
        </p:txBody>
      </p:sp>
    </p:spTree>
    <p:extLst>
      <p:ext uri="{BB962C8B-B14F-4D97-AF65-F5344CB8AC3E}">
        <p14:creationId xmlns:p14="http://schemas.microsoft.com/office/powerpoint/2010/main" val="517253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Have to be very clear to reach our goal. Our job is to provide evidence – what is it we are trying to say?</a:t>
            </a:r>
          </a:p>
          <a:p>
            <a:endParaRPr lang="en-US" dirty="0"/>
          </a:p>
          <a:p>
            <a:r>
              <a:rPr lang="en-US" dirty="0"/>
              <a:t>Can be a stand alone</a:t>
            </a:r>
            <a:r>
              <a:rPr lang="en-US" baseline="0" dirty="0"/>
              <a:t> or a set which we call a data-driven narrative.</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23</a:t>
            </a:fld>
            <a:endParaRPr lang="en-US" dirty="0"/>
          </a:p>
        </p:txBody>
      </p:sp>
    </p:spTree>
    <p:extLst>
      <p:ext uri="{BB962C8B-B14F-4D97-AF65-F5344CB8AC3E}">
        <p14:creationId xmlns:p14="http://schemas.microsoft.com/office/powerpoint/2010/main" val="188499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Ask the students what they think of this report.  Do not give them any leading statements.</a:t>
            </a:r>
          </a:p>
          <a:p>
            <a:r>
              <a:rPr lang="en-US" dirty="0"/>
              <a:t>They should respond that it is cluttered or that they don’t know what it is telling them.</a:t>
            </a:r>
          </a:p>
          <a:p>
            <a:endParaRPr lang="en-US" dirty="0"/>
          </a:p>
          <a:p>
            <a:r>
              <a:rPr lang="en-US" dirty="0"/>
              <a:t>This is</a:t>
            </a:r>
            <a:r>
              <a:rPr lang="en-US" baseline="0" dirty="0"/>
              <a:t> a standalone report.  It is not part of a narrative.  These reports generally replace existing non interactive reports.  They are very specific to the team they were created for.  To the Finance team that this report was created for it was a Godsend.  It had everything they needed in a single compact page.</a:t>
            </a:r>
          </a:p>
          <a:p>
            <a:endParaRPr lang="en-US" baseline="0" dirty="0"/>
          </a:p>
          <a:p>
            <a:r>
              <a:rPr lang="en-US" baseline="0" dirty="0"/>
              <a:t>This was a report written for a group that probably knew what it meant. This stand-along report is usually a one page report that would tell me everything I would need. Should add text boxes for more clarity as well as better labels. We do not need to do more if our audience is happy with the result.</a:t>
            </a:r>
          </a:p>
          <a:p>
            <a:endParaRPr lang="en-US" baseline="0" dirty="0"/>
          </a:p>
          <a:p>
            <a:r>
              <a:rPr lang="en-US" baseline="0" dirty="0"/>
              <a:t>Remember through today – our data model has already been built for us.</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24</a:t>
            </a:fld>
            <a:endParaRPr lang="en-US" dirty="0"/>
          </a:p>
        </p:txBody>
      </p:sp>
    </p:spTree>
    <p:extLst>
      <p:ext uri="{BB962C8B-B14F-4D97-AF65-F5344CB8AC3E}">
        <p14:creationId xmlns:p14="http://schemas.microsoft.com/office/powerpoint/2010/main" val="195120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Style? PivotTable?</a:t>
            </a:r>
            <a:r>
              <a:rPr lang="en-US" baseline="0" dirty="0"/>
              <a:t> Pivot Charts? What type of report?</a:t>
            </a:r>
          </a:p>
          <a:p>
            <a:r>
              <a:rPr lang="en-US" baseline="0" dirty="0"/>
              <a:t>Who will be using the report? Direct manager? CEO? What do the already understand about the data?</a:t>
            </a:r>
          </a:p>
          <a:p>
            <a:r>
              <a:rPr lang="en-US" baseline="0" dirty="0"/>
              <a:t>How is it going to be delivered? Will someone be presenting? Will it be sent via email? Two different designs.</a:t>
            </a:r>
          </a:p>
          <a:p>
            <a:r>
              <a:rPr lang="en-US" baseline="0" dirty="0"/>
              <a:t>What will it contain? What data is needed? Etc…?</a:t>
            </a:r>
          </a:p>
          <a:p>
            <a:endParaRPr lang="en-US" baseline="0" dirty="0"/>
          </a:p>
          <a:p>
            <a:r>
              <a:rPr lang="en-US" baseline="0" dirty="0"/>
              <a:t>Can have the best data in the world but if not presented correctly does not do anything for us.</a:t>
            </a:r>
            <a:endParaRPr lang="en-US" dirty="0"/>
          </a:p>
          <a:p>
            <a:endParaRPr lang="en-US" dirty="0"/>
          </a:p>
          <a:p>
            <a:endParaRPr lang="en-US" dirty="0"/>
          </a:p>
          <a:p>
            <a:r>
              <a:rPr lang="en-US" dirty="0"/>
              <a:t>After explaining this slide, have students open the </a:t>
            </a:r>
            <a:r>
              <a:rPr lang="en-US" b="1" dirty="0"/>
              <a:t>Exercise02-1.xlsx</a:t>
            </a:r>
            <a:r>
              <a:rPr lang="en-US" dirty="0"/>
              <a:t>.</a:t>
            </a:r>
          </a:p>
          <a:p>
            <a:r>
              <a:rPr lang="en-US" dirty="0"/>
              <a:t>Have them open each worksheet as you talk about the very basic reports and how they answer the questions presented on this slide.</a:t>
            </a:r>
          </a:p>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26</a:t>
            </a:fld>
            <a:endParaRPr lang="en-US" dirty="0"/>
          </a:p>
        </p:txBody>
      </p:sp>
    </p:spTree>
    <p:extLst>
      <p:ext uri="{BB962C8B-B14F-4D97-AF65-F5344CB8AC3E}">
        <p14:creationId xmlns:p14="http://schemas.microsoft.com/office/powerpoint/2010/main" val="325552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5 lessons</a:t>
            </a:r>
            <a:r>
              <a:rPr lang="en-US" baseline="0" dirty="0"/>
              <a:t> today</a:t>
            </a:r>
          </a:p>
          <a:p>
            <a:r>
              <a:rPr lang="en-US" baseline="0" dirty="0"/>
              <a:t>What is a Power BI Report</a:t>
            </a:r>
          </a:p>
          <a:p>
            <a:r>
              <a:rPr lang="en-US" baseline="0" dirty="0"/>
              <a:t>PowerPivot Data – we look at data model and how to make minor changes</a:t>
            </a:r>
          </a:p>
          <a:p>
            <a:r>
              <a:rPr lang="en-US" baseline="0" dirty="0"/>
              <a:t>Diving into creating reports from different types of data</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3</a:t>
            </a:fld>
            <a:endParaRPr lang="en-US" dirty="0"/>
          </a:p>
        </p:txBody>
      </p:sp>
    </p:spTree>
    <p:extLst>
      <p:ext uri="{BB962C8B-B14F-4D97-AF65-F5344CB8AC3E}">
        <p14:creationId xmlns:p14="http://schemas.microsoft.com/office/powerpoint/2010/main" val="1221912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 </a:t>
            </a:r>
            <a:r>
              <a:rPr lang="en-US" b="0" dirty="0"/>
              <a:t>Explore</a:t>
            </a:r>
            <a:r>
              <a:rPr lang="en-US" b="0" baseline="0" dirty="0"/>
              <a:t> the reports and ask the students questions about them.  Some students may not have worked with Pivot Charts much.  Use this as an opportunity to figure out who has and who has not.  When you open the last report ask the students which income and education level results in the highest average number of children.  They will give many different answers as they figure out that the chart and table do not match.  YOU WON’T BE CHANGING THE CHART!  You can explain that in the real world they could make the chart match or add a header to explain the change.  This is a good opportunity to ask the student what they would do to fix the report.</a:t>
            </a:r>
          </a:p>
          <a:p>
            <a:endParaRPr lang="en-US" b="0" baseline="0" dirty="0"/>
          </a:p>
          <a:p>
            <a:r>
              <a:rPr lang="en-US" b="0" baseline="0" dirty="0"/>
              <a:t>Looking at Territory Sales – ask what is the percent of sales for Northwest (11%) based on the pie chart. Same data – two charts – displays differently. </a:t>
            </a:r>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27</a:t>
            </a:fld>
            <a:endParaRPr lang="en-US" dirty="0"/>
          </a:p>
        </p:txBody>
      </p:sp>
    </p:spTree>
    <p:extLst>
      <p:ext uri="{BB962C8B-B14F-4D97-AF65-F5344CB8AC3E}">
        <p14:creationId xmlns:p14="http://schemas.microsoft.com/office/powerpoint/2010/main" val="263422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USE THE WORKBOOK TO EXPLAIN!</a:t>
            </a:r>
          </a:p>
        </p:txBody>
      </p:sp>
      <p:sp>
        <p:nvSpPr>
          <p:cNvPr id="4" name="Slide Number Placeholder 3"/>
          <p:cNvSpPr>
            <a:spLocks noGrp="1"/>
          </p:cNvSpPr>
          <p:nvPr>
            <p:ph type="sldNum" sz="quarter" idx="10"/>
          </p:nvPr>
        </p:nvSpPr>
        <p:spPr/>
        <p:txBody>
          <a:bodyPr/>
          <a:lstStyle/>
          <a:p>
            <a:fld id="{85F20778-CF2D-4B4B-8230-B00B3B7E31F7}" type="slidenum">
              <a:rPr lang="en-US" smtClean="0"/>
              <a:t>28</a:t>
            </a:fld>
            <a:endParaRPr lang="en-US" dirty="0"/>
          </a:p>
        </p:txBody>
      </p:sp>
    </p:spTree>
    <p:extLst>
      <p:ext uri="{BB962C8B-B14F-4D97-AF65-F5344CB8AC3E}">
        <p14:creationId xmlns:p14="http://schemas.microsoft.com/office/powerpoint/2010/main" val="1097093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dirty="0"/>
              <a:t>USE THE WORKBOOK TO EXPLAIN!</a:t>
            </a:r>
          </a:p>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29</a:t>
            </a:fld>
            <a:endParaRPr lang="en-US" dirty="0"/>
          </a:p>
        </p:txBody>
      </p:sp>
    </p:spTree>
    <p:extLst>
      <p:ext uri="{BB962C8B-B14F-4D97-AF65-F5344CB8AC3E}">
        <p14:creationId xmlns:p14="http://schemas.microsoft.com/office/powerpoint/2010/main" val="2208145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dirty="0"/>
              <a:t>USE THE WORKBOOK TO EXPLAIN!</a:t>
            </a:r>
          </a:p>
          <a:p>
            <a:endParaRPr lang="en-US" dirty="0"/>
          </a:p>
          <a:p>
            <a:r>
              <a:rPr lang="en-US" dirty="0"/>
              <a:t>This report is a BAD report.  The bottom illustration does not represent</a:t>
            </a:r>
            <a:r>
              <a:rPr lang="en-US" baseline="0" dirty="0"/>
              <a:t> the same thing as the table on top.  The top table is averages but the bottom is total numbers.  Discuss with the students how this could be fixed.  </a:t>
            </a:r>
            <a:r>
              <a:rPr lang="en-US" b="1" baseline="0" dirty="0"/>
              <a:t>DO NOT </a:t>
            </a:r>
            <a:r>
              <a:rPr lang="en-US" baseline="0" dirty="0"/>
              <a:t>spend time fixing this report.  There will be plenty of time later in the course.</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30</a:t>
            </a:fld>
            <a:endParaRPr lang="en-US" dirty="0"/>
          </a:p>
        </p:txBody>
      </p:sp>
    </p:spTree>
    <p:extLst>
      <p:ext uri="{BB962C8B-B14F-4D97-AF65-F5344CB8AC3E}">
        <p14:creationId xmlns:p14="http://schemas.microsoft.com/office/powerpoint/2010/main" val="3855287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Make sure to clearly understand what you are trying to say to your audience.</a:t>
            </a:r>
          </a:p>
        </p:txBody>
      </p:sp>
      <p:sp>
        <p:nvSpPr>
          <p:cNvPr id="4" name="Slide Number Placeholder 3"/>
          <p:cNvSpPr>
            <a:spLocks noGrp="1"/>
          </p:cNvSpPr>
          <p:nvPr>
            <p:ph type="sldNum" sz="quarter" idx="10"/>
          </p:nvPr>
        </p:nvSpPr>
        <p:spPr/>
        <p:txBody>
          <a:bodyPr/>
          <a:lstStyle/>
          <a:p>
            <a:fld id="{85F20778-CF2D-4B4B-8230-B00B3B7E31F7}" type="slidenum">
              <a:rPr lang="en-US" smtClean="0"/>
              <a:t>31</a:t>
            </a:fld>
            <a:endParaRPr lang="en-US" dirty="0"/>
          </a:p>
        </p:txBody>
      </p:sp>
    </p:spTree>
    <p:extLst>
      <p:ext uri="{BB962C8B-B14F-4D97-AF65-F5344CB8AC3E}">
        <p14:creationId xmlns:p14="http://schemas.microsoft.com/office/powerpoint/2010/main" val="1264394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a:t>
            </a:r>
            <a:r>
              <a:rPr lang="en-US" baseline="0" dirty="0"/>
              <a:t> know </a:t>
            </a:r>
            <a:r>
              <a:rPr lang="en-US" baseline="0"/>
              <a:t>my print </a:t>
            </a:r>
            <a:r>
              <a:rPr lang="en-US" baseline="0" dirty="0"/>
              <a:t>is going to printed, should I spend time on slicers? Filters? NO!</a:t>
            </a:r>
          </a:p>
          <a:p>
            <a:endParaRPr lang="en-US" baseline="0" dirty="0"/>
          </a:p>
          <a:p>
            <a:r>
              <a:rPr lang="en-US" baseline="0" dirty="0"/>
              <a:t>If they will be in PowerPoint, then I need to design for how it will look on that slide?</a:t>
            </a:r>
          </a:p>
          <a:p>
            <a:endParaRPr lang="en-US" baseline="0" dirty="0"/>
          </a:p>
          <a:p>
            <a:r>
              <a:rPr lang="en-US" baseline="0" dirty="0"/>
              <a:t>How is the report going to be used? SharePoint? Etc.</a:t>
            </a:r>
          </a:p>
          <a:p>
            <a:endParaRPr lang="en-US" baseline="0" dirty="0"/>
          </a:p>
          <a:p>
            <a:r>
              <a:rPr lang="en-US" baseline="0" dirty="0"/>
              <a:t>Design for the more complicated and then adjust for the lesser if someone wants to look at on Excel but then may want to print.</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32</a:t>
            </a:fld>
            <a:endParaRPr lang="en-US" dirty="0"/>
          </a:p>
        </p:txBody>
      </p:sp>
    </p:spTree>
    <p:extLst>
      <p:ext uri="{BB962C8B-B14F-4D97-AF65-F5344CB8AC3E}">
        <p14:creationId xmlns:p14="http://schemas.microsoft.com/office/powerpoint/2010/main" val="14566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71916">
              <a:defRPr/>
            </a:pPr>
            <a:r>
              <a:rPr kumimoji="1" lang="ja-JP" altLang="en-US" dirty="0"/>
              <a:t>ここでの </a:t>
            </a:r>
            <a:r>
              <a:rPr kumimoji="1" lang="en-US" altLang="ja-JP" dirty="0"/>
              <a:t>initiatives</a:t>
            </a:r>
            <a:r>
              <a:rPr kumimoji="1" lang="ja-JP" altLang="en-US" dirty="0"/>
              <a:t> はビジネスの成功とかそんな感じで良いと思う</a:t>
            </a:r>
          </a:p>
          <a:p>
            <a:pPr defTabSz="971916">
              <a:defRPr/>
            </a:pPr>
            <a:r>
              <a:rPr kumimoji="1" lang="ja-JP" altLang="en-US" dirty="0"/>
              <a:t> </a:t>
            </a:r>
            <a:endParaRPr kumimoji="1" lang="en-US" altLang="ja-JP" dirty="0"/>
          </a:p>
          <a:p>
            <a:pPr defTabSz="971916">
              <a:defRPr/>
            </a:pPr>
            <a:r>
              <a:rPr kumimoji="1" lang="en-US" altLang="ja-JP" dirty="0"/>
              <a:t>To show initiatives</a:t>
            </a:r>
            <a:r>
              <a:rPr kumimoji="1" lang="ja-JP" altLang="en-US" dirty="0"/>
              <a:t>：</a:t>
            </a:r>
            <a:r>
              <a:rPr kumimoji="1" lang="ja-JP" altLang="en-US" dirty="0">
                <a:solidFill>
                  <a:schemeClr val="bg1">
                    <a:lumMod val="50000"/>
                    <a:lumOff val="50000"/>
                  </a:schemeClr>
                </a:solidFill>
              </a:rPr>
              <a:t>イニシアチブを獲得する</a:t>
            </a:r>
          </a:p>
          <a:p>
            <a:r>
              <a:rPr kumimoji="1" lang="en-US" altLang="ja-JP" dirty="0"/>
              <a:t>To show the cost increase:</a:t>
            </a:r>
            <a:r>
              <a:rPr kumimoji="1" lang="ja-JP" altLang="en-US" dirty="0"/>
              <a:t>コスト増（</a:t>
            </a:r>
            <a:r>
              <a:rPr kumimoji="1" lang="en-US" altLang="ja-JP" dirty="0"/>
              <a:t>cost increase</a:t>
            </a:r>
            <a:r>
              <a:rPr kumimoji="1" lang="ja-JP" altLang="en-US" dirty="0"/>
              <a:t>）の発見</a:t>
            </a:r>
            <a:endParaRPr kumimoji="1" lang="en-US" altLang="ja-JP" dirty="0"/>
          </a:p>
          <a:p>
            <a:r>
              <a:rPr kumimoji="1" lang="en-US" altLang="ja-JP" dirty="0"/>
              <a:t>To show the application of the initiatives:</a:t>
            </a:r>
            <a:r>
              <a:rPr kumimoji="1" lang="ja-JP" altLang="en-US" dirty="0"/>
              <a:t>イニシアチブの適用</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5F20778-CF2D-4B4B-8230-B00B3B7E31F7}" type="slidenum">
              <a:rPr lang="en-US" smtClean="0"/>
              <a:t>39</a:t>
            </a:fld>
            <a:endParaRPr lang="ja-JP" dirty="0"/>
          </a:p>
        </p:txBody>
      </p:sp>
    </p:spTree>
    <p:extLst>
      <p:ext uri="{BB962C8B-B14F-4D97-AF65-F5344CB8AC3E}">
        <p14:creationId xmlns:p14="http://schemas.microsoft.com/office/powerpoint/2010/main" val="2896378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F20778-CF2D-4B4B-8230-B00B3B7E31F7}" type="slidenum">
              <a:rPr lang="en-US" smtClean="0"/>
              <a:t>40</a:t>
            </a:fld>
            <a:endParaRPr lang="ja-JP" dirty="0"/>
          </a:p>
        </p:txBody>
      </p:sp>
    </p:spTree>
    <p:extLst>
      <p:ext uri="{BB962C8B-B14F-4D97-AF65-F5344CB8AC3E}">
        <p14:creationId xmlns:p14="http://schemas.microsoft.com/office/powerpoint/2010/main" val="3646182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b="1" dirty="0"/>
              <a:t>Task 1: Open Exercise02-2.pbix.</a:t>
            </a:r>
          </a:p>
          <a:p>
            <a:pPr defTabSz="971916">
              <a:defRPr/>
            </a:pPr>
            <a:r>
              <a:rPr lang="en-US" sz="1300" dirty="0"/>
              <a:t>Have the students move through the narrative in this workbook as you work through the remaining slides in this unit.</a:t>
            </a:r>
          </a:p>
          <a:p>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41</a:t>
            </a:fld>
            <a:endParaRPr lang="en-US" dirty="0"/>
          </a:p>
        </p:txBody>
      </p:sp>
    </p:spTree>
    <p:extLst>
      <p:ext uri="{BB962C8B-B14F-4D97-AF65-F5344CB8AC3E}">
        <p14:creationId xmlns:p14="http://schemas.microsoft.com/office/powerpoint/2010/main" val="178399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42</a:t>
            </a:fld>
            <a:endParaRPr lang="en-US" dirty="0"/>
          </a:p>
        </p:txBody>
      </p:sp>
    </p:spTree>
    <p:extLst>
      <p:ext uri="{BB962C8B-B14F-4D97-AF65-F5344CB8AC3E}">
        <p14:creationId xmlns:p14="http://schemas.microsoft.com/office/powerpoint/2010/main" val="359021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a:t>
            </a:fld>
            <a:endParaRPr lang="en-US" dirty="0"/>
          </a:p>
        </p:txBody>
      </p:sp>
    </p:spTree>
    <p:extLst>
      <p:ext uri="{BB962C8B-B14F-4D97-AF65-F5344CB8AC3E}">
        <p14:creationId xmlns:p14="http://schemas.microsoft.com/office/powerpoint/2010/main" val="18090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43</a:t>
            </a:fld>
            <a:endParaRPr lang="en-US" dirty="0"/>
          </a:p>
        </p:txBody>
      </p:sp>
    </p:spTree>
    <p:extLst>
      <p:ext uri="{BB962C8B-B14F-4D97-AF65-F5344CB8AC3E}">
        <p14:creationId xmlns:p14="http://schemas.microsoft.com/office/powerpoint/2010/main" val="212343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44</a:t>
            </a:fld>
            <a:endParaRPr lang="en-US" dirty="0"/>
          </a:p>
        </p:txBody>
      </p:sp>
    </p:spTree>
    <p:extLst>
      <p:ext uri="{BB962C8B-B14F-4D97-AF65-F5344CB8AC3E}">
        <p14:creationId xmlns:p14="http://schemas.microsoft.com/office/powerpoint/2010/main" val="3907754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45</a:t>
            </a:fld>
            <a:endParaRPr lang="en-US" dirty="0"/>
          </a:p>
        </p:txBody>
      </p:sp>
    </p:spTree>
    <p:extLst>
      <p:ext uri="{BB962C8B-B14F-4D97-AF65-F5344CB8AC3E}">
        <p14:creationId xmlns:p14="http://schemas.microsoft.com/office/powerpoint/2010/main" val="4029455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46</a:t>
            </a:fld>
            <a:endParaRPr lang="en-US" dirty="0"/>
          </a:p>
        </p:txBody>
      </p:sp>
    </p:spTree>
    <p:extLst>
      <p:ext uri="{BB962C8B-B14F-4D97-AF65-F5344CB8AC3E}">
        <p14:creationId xmlns:p14="http://schemas.microsoft.com/office/powerpoint/2010/main" val="278142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47</a:t>
            </a:fld>
            <a:endParaRPr lang="en-US" dirty="0"/>
          </a:p>
        </p:txBody>
      </p:sp>
    </p:spTree>
    <p:extLst>
      <p:ext uri="{BB962C8B-B14F-4D97-AF65-F5344CB8AC3E}">
        <p14:creationId xmlns:p14="http://schemas.microsoft.com/office/powerpoint/2010/main" val="14761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48</a:t>
            </a:fld>
            <a:endParaRPr lang="en-US" dirty="0"/>
          </a:p>
        </p:txBody>
      </p:sp>
    </p:spTree>
    <p:extLst>
      <p:ext uri="{BB962C8B-B14F-4D97-AF65-F5344CB8AC3E}">
        <p14:creationId xmlns:p14="http://schemas.microsoft.com/office/powerpoint/2010/main" val="1283527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b="1" dirty="0"/>
              <a:t>Task 1: </a:t>
            </a:r>
            <a:r>
              <a:rPr lang="en-US" sz="1300" dirty="0"/>
              <a:t>Have the students open the customers and products tables.  Have them identify attributes and primary keys.</a:t>
            </a:r>
          </a:p>
          <a:p>
            <a:pPr defTabSz="971916">
              <a:defRPr/>
            </a:pPr>
            <a:r>
              <a:rPr lang="en-US" sz="1300" b="1" dirty="0"/>
              <a:t>Task 2: </a:t>
            </a:r>
            <a:r>
              <a:rPr lang="en-US" sz="1300" dirty="0"/>
              <a:t>Have the students open </a:t>
            </a:r>
            <a:r>
              <a:rPr lang="en-US" sz="1300" dirty="0" err="1"/>
              <a:t>InternetSales</a:t>
            </a:r>
            <a:r>
              <a:rPr lang="en-US" sz="1300" dirty="0"/>
              <a:t> and identify attributes and foreign keys.</a:t>
            </a:r>
          </a:p>
          <a:p>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49</a:t>
            </a:fld>
            <a:endParaRPr lang="en-US" dirty="0"/>
          </a:p>
        </p:txBody>
      </p:sp>
    </p:spTree>
    <p:extLst>
      <p:ext uri="{BB962C8B-B14F-4D97-AF65-F5344CB8AC3E}">
        <p14:creationId xmlns:p14="http://schemas.microsoft.com/office/powerpoint/2010/main" val="2844321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5100" y="1366838"/>
            <a:ext cx="6553200" cy="36877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50</a:t>
            </a:fld>
            <a:endParaRPr lang="en-US" dirty="0"/>
          </a:p>
        </p:txBody>
      </p:sp>
    </p:spTree>
    <p:extLst>
      <p:ext uri="{BB962C8B-B14F-4D97-AF65-F5344CB8AC3E}">
        <p14:creationId xmlns:p14="http://schemas.microsoft.com/office/powerpoint/2010/main" val="3577686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Have the students open</a:t>
            </a:r>
            <a:r>
              <a:rPr lang="en-US" baseline="0" dirty="0"/>
              <a:t> </a:t>
            </a:r>
            <a:r>
              <a:rPr lang="en-US" b="1" baseline="0" dirty="0"/>
              <a:t>Exercise03-1.xlsx</a:t>
            </a:r>
            <a:r>
              <a:rPr lang="en-US" baseline="0" dirty="0"/>
              <a:t>.  Talk to them about how to get to the data model manager and have them open the diagram view.</a:t>
            </a:r>
            <a:endParaRPr lang="en-US" dirty="0"/>
          </a:p>
        </p:txBody>
      </p:sp>
      <p:sp>
        <p:nvSpPr>
          <p:cNvPr id="4" name="Slide Number Placeholder 3"/>
          <p:cNvSpPr>
            <a:spLocks noGrp="1"/>
          </p:cNvSpPr>
          <p:nvPr>
            <p:ph type="sldNum" sz="quarter" idx="10"/>
          </p:nvPr>
        </p:nvSpPr>
        <p:spPr/>
        <p:txBody>
          <a:bodyPr/>
          <a:lstStyle/>
          <a:p>
            <a:fld id="{148DE652-51F5-462D-993A-F570D213A8D0}" type="slidenum">
              <a:rPr lang="en-US" smtClean="0"/>
              <a:pPr/>
              <a:t>51</a:t>
            </a:fld>
            <a:endParaRPr lang="en-US" dirty="0"/>
          </a:p>
        </p:txBody>
      </p:sp>
    </p:spTree>
    <p:extLst>
      <p:ext uri="{BB962C8B-B14F-4D97-AF65-F5344CB8AC3E}">
        <p14:creationId xmlns:p14="http://schemas.microsoft.com/office/powerpoint/2010/main" val="131895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Using the exercise file, ask the students to answer</a:t>
            </a:r>
            <a:r>
              <a:rPr lang="en-US" baseline="0" dirty="0"/>
              <a:t> the questions on this slide.</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52</a:t>
            </a:fld>
            <a:endParaRPr lang="en-US" dirty="0"/>
          </a:p>
        </p:txBody>
      </p:sp>
    </p:spTree>
    <p:extLst>
      <p:ext uri="{BB962C8B-B14F-4D97-AF65-F5344CB8AC3E}">
        <p14:creationId xmlns:p14="http://schemas.microsoft.com/office/powerpoint/2010/main" val="165333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a:t>
            </a:fld>
            <a:endParaRPr lang="en-US" dirty="0"/>
          </a:p>
        </p:txBody>
      </p:sp>
    </p:spTree>
    <p:extLst>
      <p:ext uri="{BB962C8B-B14F-4D97-AF65-F5344CB8AC3E}">
        <p14:creationId xmlns:p14="http://schemas.microsoft.com/office/powerpoint/2010/main" val="3422931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53</a:t>
            </a:fld>
            <a:endParaRPr lang="en-US" dirty="0"/>
          </a:p>
        </p:txBody>
      </p:sp>
    </p:spTree>
    <p:extLst>
      <p:ext uri="{BB962C8B-B14F-4D97-AF65-F5344CB8AC3E}">
        <p14:creationId xmlns:p14="http://schemas.microsoft.com/office/powerpoint/2010/main" val="1968471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Close this exercise file before moving on.</a:t>
            </a:r>
          </a:p>
        </p:txBody>
      </p:sp>
      <p:sp>
        <p:nvSpPr>
          <p:cNvPr id="4" name="Slide Number Placeholder 3"/>
          <p:cNvSpPr>
            <a:spLocks noGrp="1"/>
          </p:cNvSpPr>
          <p:nvPr>
            <p:ph type="sldNum" sz="quarter" idx="10"/>
          </p:nvPr>
        </p:nvSpPr>
        <p:spPr/>
        <p:txBody>
          <a:bodyPr/>
          <a:lstStyle/>
          <a:p>
            <a:fld id="{85F20778-CF2D-4B4B-8230-B00B3B7E31F7}" type="slidenum">
              <a:rPr lang="en-US" smtClean="0"/>
              <a:t>54</a:t>
            </a:fld>
            <a:endParaRPr lang="en-US" dirty="0"/>
          </a:p>
        </p:txBody>
      </p:sp>
    </p:spTree>
    <p:extLst>
      <p:ext uri="{BB962C8B-B14F-4D97-AF65-F5344CB8AC3E}">
        <p14:creationId xmlns:p14="http://schemas.microsoft.com/office/powerpoint/2010/main" val="2953780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Have the students open </a:t>
            </a:r>
            <a:r>
              <a:rPr lang="en-US" b="1" dirty="0"/>
              <a:t>Exercise03-2.xlsx</a:t>
            </a:r>
            <a:r>
              <a:rPr lang="en-US" dirty="0"/>
              <a:t>.</a:t>
            </a:r>
          </a:p>
          <a:p>
            <a:r>
              <a:rPr lang="en-US" dirty="0"/>
              <a:t>Have</a:t>
            </a:r>
            <a:r>
              <a:rPr lang="en-US" baseline="0" dirty="0"/>
              <a:t> the students tell you what is different.  Discuss the fact that there are two master tables in this model.  Talk about how the relationship arrows connected to master tables will only have circles and source tables may have both circles and arrowheads.</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55</a:t>
            </a:fld>
            <a:endParaRPr lang="en-US" dirty="0"/>
          </a:p>
        </p:txBody>
      </p:sp>
    </p:spTree>
    <p:extLst>
      <p:ext uri="{BB962C8B-B14F-4D97-AF65-F5344CB8AC3E}">
        <p14:creationId xmlns:p14="http://schemas.microsoft.com/office/powerpoint/2010/main" val="1842387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b="1" dirty="0"/>
              <a:t>Task 1: </a:t>
            </a:r>
            <a:r>
              <a:rPr lang="en-US" sz="1300" dirty="0"/>
              <a:t>Have the students explore the relationships in the Star schema.</a:t>
            </a:r>
          </a:p>
          <a:p>
            <a:pPr defTabSz="971916">
              <a:defRPr/>
            </a:pPr>
            <a:r>
              <a:rPr lang="en-US" sz="1300" b="1" dirty="0"/>
              <a:t>Task 2: </a:t>
            </a:r>
            <a:r>
              <a:rPr lang="en-US" sz="1300" dirty="0"/>
              <a:t>Have the students open </a:t>
            </a:r>
            <a:r>
              <a:rPr lang="en-US" sz="1300" b="1" dirty="0"/>
              <a:t>Exercise03-2.xlsx </a:t>
            </a:r>
            <a:r>
              <a:rPr lang="en-US" sz="1300" dirty="0"/>
              <a:t>explore the relationships in the Snowflake schema.</a:t>
            </a:r>
          </a:p>
          <a:p>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56</a:t>
            </a:fld>
            <a:endParaRPr lang="en-US" dirty="0"/>
          </a:p>
        </p:txBody>
      </p:sp>
    </p:spTree>
    <p:extLst>
      <p:ext uri="{BB962C8B-B14F-4D97-AF65-F5344CB8AC3E}">
        <p14:creationId xmlns:p14="http://schemas.microsoft.com/office/powerpoint/2010/main" val="3196399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57</a:t>
            </a:fld>
            <a:endParaRPr lang="en-US" dirty="0"/>
          </a:p>
        </p:txBody>
      </p:sp>
    </p:spTree>
    <p:extLst>
      <p:ext uri="{BB962C8B-B14F-4D97-AF65-F5344CB8AC3E}">
        <p14:creationId xmlns:p14="http://schemas.microsoft.com/office/powerpoint/2010/main" val="966141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58</a:t>
            </a:fld>
            <a:endParaRPr lang="en-US" dirty="0"/>
          </a:p>
        </p:txBody>
      </p:sp>
    </p:spTree>
    <p:extLst>
      <p:ext uri="{BB962C8B-B14F-4D97-AF65-F5344CB8AC3E}">
        <p14:creationId xmlns:p14="http://schemas.microsoft.com/office/powerpoint/2010/main" val="3321236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59</a:t>
            </a:fld>
            <a:endParaRPr lang="en-US" dirty="0"/>
          </a:p>
        </p:txBody>
      </p:sp>
    </p:spTree>
    <p:extLst>
      <p:ext uri="{BB962C8B-B14F-4D97-AF65-F5344CB8AC3E}">
        <p14:creationId xmlns:p14="http://schemas.microsoft.com/office/powerpoint/2010/main" val="570697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 Have the students open </a:t>
            </a:r>
            <a:r>
              <a:rPr lang="en-US" b="1" dirty="0"/>
              <a:t>Exercise04-1.xlsx</a:t>
            </a:r>
            <a:r>
              <a:rPr lang="en-US" b="0" dirty="0"/>
              <a:t>.  Explain the changes that can be made then take them through the exercise.</a:t>
            </a:r>
            <a:endParaRPr lang="en-US" dirty="0"/>
          </a:p>
        </p:txBody>
      </p:sp>
      <p:sp>
        <p:nvSpPr>
          <p:cNvPr id="4" name="Slide Number Placeholder 3"/>
          <p:cNvSpPr>
            <a:spLocks noGrp="1"/>
          </p:cNvSpPr>
          <p:nvPr>
            <p:ph type="sldNum" sz="quarter" idx="10"/>
          </p:nvPr>
        </p:nvSpPr>
        <p:spPr/>
        <p:txBody>
          <a:bodyPr/>
          <a:lstStyle/>
          <a:p>
            <a:fld id="{148DE652-51F5-462D-993A-F570D213A8D0}" type="slidenum">
              <a:rPr lang="en-US" smtClean="0"/>
              <a:pPr/>
              <a:t>60</a:t>
            </a:fld>
            <a:endParaRPr lang="en-US" dirty="0"/>
          </a:p>
        </p:txBody>
      </p:sp>
    </p:spTree>
    <p:extLst>
      <p:ext uri="{BB962C8B-B14F-4D97-AF65-F5344CB8AC3E}">
        <p14:creationId xmlns:p14="http://schemas.microsoft.com/office/powerpoint/2010/main" val="2079575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 </a:t>
            </a:r>
            <a:r>
              <a:rPr lang="en-US" b="0" dirty="0"/>
              <a:t>Show the students how to hide columns.  Also show them the visibility option on</a:t>
            </a:r>
            <a:r>
              <a:rPr lang="en-US" b="0" baseline="0" dirty="0"/>
              <a:t> the Home ribbon.  Explain that it is a bad idea to turn off the hidden columns.</a:t>
            </a:r>
          </a:p>
          <a:p>
            <a:endParaRPr lang="en-US" b="1" dirty="0"/>
          </a:p>
          <a:p>
            <a:r>
              <a:rPr lang="en-US" b="1" dirty="0"/>
              <a:t>Task 2: </a:t>
            </a:r>
            <a:r>
              <a:rPr lang="en-US" b="0" dirty="0"/>
              <a:t>Show them how to change formats.</a:t>
            </a:r>
            <a:r>
              <a:rPr lang="en-US" b="0" baseline="0" dirty="0"/>
              <a:t>  As many as you would like.</a:t>
            </a:r>
          </a:p>
          <a:p>
            <a:endParaRPr lang="en-US" b="0" baseline="0" dirty="0"/>
          </a:p>
          <a:p>
            <a:r>
              <a:rPr lang="en-US" b="1" baseline="0" dirty="0"/>
              <a:t>Task 3:</a:t>
            </a:r>
            <a:r>
              <a:rPr lang="en-US" b="0" baseline="0" dirty="0"/>
              <a:t> Show them how to rename columns.  Again do it with as many as you would like.</a:t>
            </a:r>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61</a:t>
            </a:fld>
            <a:endParaRPr lang="en-US" dirty="0"/>
          </a:p>
        </p:txBody>
      </p:sp>
    </p:spTree>
    <p:extLst>
      <p:ext uri="{BB962C8B-B14F-4D97-AF65-F5344CB8AC3E}">
        <p14:creationId xmlns:p14="http://schemas.microsoft.com/office/powerpoint/2010/main" val="4229914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62</a:t>
            </a:fld>
            <a:endParaRPr lang="en-US" dirty="0"/>
          </a:p>
        </p:txBody>
      </p:sp>
    </p:spTree>
    <p:extLst>
      <p:ext uri="{BB962C8B-B14F-4D97-AF65-F5344CB8AC3E}">
        <p14:creationId xmlns:p14="http://schemas.microsoft.com/office/powerpoint/2010/main" val="370771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6</a:t>
            </a:fld>
            <a:endParaRPr lang="en-US" dirty="0"/>
          </a:p>
        </p:txBody>
      </p:sp>
    </p:spTree>
    <p:extLst>
      <p:ext uri="{BB962C8B-B14F-4D97-AF65-F5344CB8AC3E}">
        <p14:creationId xmlns:p14="http://schemas.microsoft.com/office/powerpoint/2010/main" val="4156866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After explaining this have the students</a:t>
            </a:r>
          </a:p>
        </p:txBody>
      </p:sp>
      <p:sp>
        <p:nvSpPr>
          <p:cNvPr id="4" name="Slide Number Placeholder 3"/>
          <p:cNvSpPr>
            <a:spLocks noGrp="1"/>
          </p:cNvSpPr>
          <p:nvPr>
            <p:ph type="sldNum" sz="quarter" idx="10"/>
          </p:nvPr>
        </p:nvSpPr>
        <p:spPr/>
        <p:txBody>
          <a:bodyPr/>
          <a:lstStyle/>
          <a:p>
            <a:fld id="{85F20778-CF2D-4B4B-8230-B00B3B7E31F7}" type="slidenum">
              <a:rPr lang="en-US" smtClean="0"/>
              <a:t>63</a:t>
            </a:fld>
            <a:endParaRPr lang="en-US" dirty="0"/>
          </a:p>
        </p:txBody>
      </p:sp>
    </p:spTree>
    <p:extLst>
      <p:ext uri="{BB962C8B-B14F-4D97-AF65-F5344CB8AC3E}">
        <p14:creationId xmlns:p14="http://schemas.microsoft.com/office/powerpoint/2010/main" val="2914894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Students should</a:t>
            </a:r>
            <a:r>
              <a:rPr lang="en-US" baseline="0" dirty="0"/>
              <a:t> still have </a:t>
            </a:r>
            <a:r>
              <a:rPr lang="en-US" b="1" baseline="0" dirty="0"/>
              <a:t>Exercise04-1.xlsx </a:t>
            </a:r>
            <a:r>
              <a:rPr lang="en-US" b="0" baseline="0" dirty="0"/>
              <a:t>open.</a:t>
            </a:r>
          </a:p>
          <a:p>
            <a:r>
              <a:rPr lang="en-US" dirty="0"/>
              <a:t>Have the students create a PivotTable.  Do not have them build anything yet.</a:t>
            </a:r>
          </a:p>
        </p:txBody>
      </p:sp>
      <p:sp>
        <p:nvSpPr>
          <p:cNvPr id="4" name="Slide Number Placeholder 3"/>
          <p:cNvSpPr>
            <a:spLocks noGrp="1"/>
          </p:cNvSpPr>
          <p:nvPr>
            <p:ph type="sldNum" sz="quarter" idx="10"/>
          </p:nvPr>
        </p:nvSpPr>
        <p:spPr/>
        <p:txBody>
          <a:bodyPr/>
          <a:lstStyle/>
          <a:p>
            <a:fld id="{85F20778-CF2D-4B4B-8230-B00B3B7E31F7}" type="slidenum">
              <a:rPr lang="en-US" smtClean="0"/>
              <a:t>64</a:t>
            </a:fld>
            <a:endParaRPr lang="en-US" dirty="0"/>
          </a:p>
        </p:txBody>
      </p:sp>
    </p:spTree>
    <p:extLst>
      <p:ext uri="{BB962C8B-B14F-4D97-AF65-F5344CB8AC3E}">
        <p14:creationId xmlns:p14="http://schemas.microsoft.com/office/powerpoint/2010/main" val="3870926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Active / All – When you save your workbook, it will hide all the tables from you that are</a:t>
            </a:r>
            <a:r>
              <a:rPr lang="en-US" baseline="0" dirty="0"/>
              <a:t> not accessed. To see All tables you will need to click on the ALL option.</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65</a:t>
            </a:fld>
            <a:endParaRPr lang="en-US" dirty="0"/>
          </a:p>
        </p:txBody>
      </p:sp>
    </p:spTree>
    <p:extLst>
      <p:ext uri="{BB962C8B-B14F-4D97-AF65-F5344CB8AC3E}">
        <p14:creationId xmlns:p14="http://schemas.microsoft.com/office/powerpoint/2010/main" val="450696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66</a:t>
            </a:fld>
            <a:endParaRPr lang="en-US" dirty="0"/>
          </a:p>
        </p:txBody>
      </p:sp>
    </p:spTree>
    <p:extLst>
      <p:ext uri="{BB962C8B-B14F-4D97-AF65-F5344CB8AC3E}">
        <p14:creationId xmlns:p14="http://schemas.microsoft.com/office/powerpoint/2010/main" val="3746082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 </a:t>
            </a:r>
            <a:r>
              <a:rPr lang="en-US" b="0" dirty="0"/>
              <a:t>Tell the students about the new name</a:t>
            </a:r>
            <a:r>
              <a:rPr lang="en-US" b="0" baseline="0" dirty="0"/>
              <a:t> that the Sate Total column was given and what is implies. </a:t>
            </a:r>
            <a:r>
              <a:rPr lang="en-US" b="0" i="1" baseline="0" dirty="0"/>
              <a:t>Sum of Sale Total</a:t>
            </a:r>
            <a:r>
              <a:rPr lang="en-US" b="0" i="0" baseline="0" dirty="0"/>
              <a:t>.  The Year column WILL BE summarized if the students simply check the box which is what you will have them do.  It will sum all of the year values.</a:t>
            </a:r>
            <a:endParaRPr lang="en-US" b="0" dirty="0"/>
          </a:p>
          <a:p>
            <a:r>
              <a:rPr lang="en-US" b="1" dirty="0"/>
              <a:t>Task 2: </a:t>
            </a:r>
            <a:r>
              <a:rPr lang="en-US" b="0" dirty="0"/>
              <a:t>You can show the students how to replace the value</a:t>
            </a:r>
            <a:r>
              <a:rPr lang="en-US" b="0" baseline="0" dirty="0"/>
              <a:t> in cells B3 &amp; B21 with a single space character to clean up the look.  You can also explain that it may be helpful to change the text in cells C3 &amp; B4 with meaningful phrases like </a:t>
            </a:r>
            <a:r>
              <a:rPr lang="en-US" b="0" i="1" baseline="0" dirty="0"/>
              <a:t>Select a Year </a:t>
            </a:r>
            <a:r>
              <a:rPr lang="en-US" b="0" i="0" baseline="0" dirty="0"/>
              <a:t>or </a:t>
            </a:r>
            <a:r>
              <a:rPr lang="en-US" b="0" i="1" baseline="0" dirty="0"/>
              <a:t>Select a Region</a:t>
            </a:r>
            <a:r>
              <a:rPr lang="en-US" b="0" i="0" baseline="0" dirty="0"/>
              <a:t>.</a:t>
            </a:r>
          </a:p>
          <a:p>
            <a:endParaRPr lang="en-US" b="0" i="0" baseline="0" dirty="0"/>
          </a:p>
          <a:p>
            <a:r>
              <a:rPr lang="en-US" b="0" i="0" baseline="0" dirty="0"/>
              <a:t>Note: Important to rename your elements – such as PivotTable1 to </a:t>
            </a:r>
            <a:r>
              <a:rPr lang="en-US" b="0" i="0" baseline="0" dirty="0" err="1"/>
              <a:t>SalesByRegion</a:t>
            </a:r>
            <a:endParaRPr lang="en-US" b="0" i="0" baseline="0" dirty="0"/>
          </a:p>
          <a:p>
            <a:r>
              <a:rPr lang="en-US" b="0" i="0" baseline="0" dirty="0"/>
              <a:t>In 2016 you can put spaces in the names – not in previous versions.</a:t>
            </a:r>
          </a:p>
          <a:p>
            <a:endParaRPr lang="en-US" b="0" i="0" baseline="0" dirty="0"/>
          </a:p>
          <a:p>
            <a:r>
              <a:rPr lang="en-US" b="0" i="0" baseline="0" dirty="0"/>
              <a:t>In selecting fields, make sure you select in the order of the hierarchy </a:t>
            </a:r>
          </a:p>
          <a:p>
            <a:r>
              <a:rPr lang="en-US" b="0" i="0" baseline="0" dirty="0"/>
              <a:t>By default – number fields will always go to the values area and will always use SUM</a:t>
            </a:r>
            <a:endParaRPr lang="en-US" b="0" dirty="0"/>
          </a:p>
        </p:txBody>
      </p:sp>
      <p:sp>
        <p:nvSpPr>
          <p:cNvPr id="4" name="Slide Number Placeholder 3"/>
          <p:cNvSpPr>
            <a:spLocks noGrp="1"/>
          </p:cNvSpPr>
          <p:nvPr>
            <p:ph type="sldNum" sz="quarter" idx="10"/>
          </p:nvPr>
        </p:nvSpPr>
        <p:spPr/>
        <p:txBody>
          <a:bodyPr/>
          <a:lstStyle/>
          <a:p>
            <a:fld id="{85F20778-CF2D-4B4B-8230-B00B3B7E31F7}" type="slidenum">
              <a:rPr lang="en-US" smtClean="0"/>
              <a:t>67</a:t>
            </a:fld>
            <a:endParaRPr lang="en-US" dirty="0"/>
          </a:p>
        </p:txBody>
      </p:sp>
    </p:spTree>
    <p:extLst>
      <p:ext uri="{BB962C8B-B14F-4D97-AF65-F5344CB8AC3E}">
        <p14:creationId xmlns:p14="http://schemas.microsoft.com/office/powerpoint/2010/main" val="1469990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Students should</a:t>
            </a:r>
            <a:r>
              <a:rPr lang="en-US" baseline="0" dirty="0"/>
              <a:t> still have </a:t>
            </a:r>
            <a:r>
              <a:rPr lang="en-US" b="1" baseline="0" dirty="0"/>
              <a:t>Exercise04-1.xlsx </a:t>
            </a:r>
            <a:r>
              <a:rPr lang="en-US" b="0" baseline="0" dirty="0"/>
              <a:t>open.</a:t>
            </a:r>
          </a:p>
          <a:p>
            <a:r>
              <a:rPr lang="en-US" dirty="0"/>
              <a:t>Have the students create a PivotTable.  Do not have them build anything yet.</a:t>
            </a:r>
          </a:p>
        </p:txBody>
      </p:sp>
      <p:sp>
        <p:nvSpPr>
          <p:cNvPr id="4" name="Slide Number Placeholder 3"/>
          <p:cNvSpPr>
            <a:spLocks noGrp="1"/>
          </p:cNvSpPr>
          <p:nvPr>
            <p:ph type="sldNum" sz="quarter" idx="10"/>
          </p:nvPr>
        </p:nvSpPr>
        <p:spPr/>
        <p:txBody>
          <a:bodyPr/>
          <a:lstStyle/>
          <a:p>
            <a:fld id="{85F20778-CF2D-4B4B-8230-B00B3B7E31F7}" type="slidenum">
              <a:rPr lang="en-US" smtClean="0"/>
              <a:t>68</a:t>
            </a:fld>
            <a:endParaRPr lang="en-US" dirty="0"/>
          </a:p>
        </p:txBody>
      </p:sp>
    </p:spTree>
    <p:extLst>
      <p:ext uri="{BB962C8B-B14F-4D97-AF65-F5344CB8AC3E}">
        <p14:creationId xmlns:p14="http://schemas.microsoft.com/office/powerpoint/2010/main" val="3472659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sz="1300" b="1" dirty="0"/>
              <a:t>Task 1: </a:t>
            </a:r>
            <a:r>
              <a:rPr lang="en-US" sz="1300" dirty="0"/>
              <a:t>The students will create a report using data that will not chart well in a single chart.  Have the students remove the </a:t>
            </a:r>
            <a:r>
              <a:rPr lang="en-US" sz="1300" b="1" dirty="0"/>
              <a:t>No Discount</a:t>
            </a:r>
            <a:r>
              <a:rPr lang="en-US" sz="1300" dirty="0"/>
              <a:t> value.  Discuss that it is better but still not very good.  Talk about finding natural divisions in the values that can be used to split the data into two more meaningful charts.</a:t>
            </a:r>
          </a:p>
          <a:p>
            <a:r>
              <a:rPr lang="en-US" sz="1300" dirty="0"/>
              <a:t>Have the students remove all values with </a:t>
            </a:r>
            <a:r>
              <a:rPr lang="en-US" sz="1300" b="1" dirty="0"/>
              <a:t>volume </a:t>
            </a:r>
            <a:r>
              <a:rPr lang="en-US" sz="1300" dirty="0"/>
              <a:t> in their names.</a:t>
            </a:r>
          </a:p>
          <a:p>
            <a:r>
              <a:rPr lang="en-US" sz="1300" b="1" dirty="0"/>
              <a:t>Task 2: </a:t>
            </a:r>
            <a:r>
              <a:rPr lang="en-US" sz="1300" dirty="0"/>
              <a:t>Have the students copy the chart and filter it to only show values with </a:t>
            </a:r>
            <a:r>
              <a:rPr lang="en-US" sz="1300" b="1" dirty="0"/>
              <a:t>volume</a:t>
            </a:r>
            <a:r>
              <a:rPr lang="en-US" sz="1300" dirty="0"/>
              <a:t> in their names.</a:t>
            </a:r>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72</a:t>
            </a:fld>
            <a:endParaRPr lang="en-US" dirty="0"/>
          </a:p>
        </p:txBody>
      </p:sp>
    </p:spTree>
    <p:extLst>
      <p:ext uri="{BB962C8B-B14F-4D97-AF65-F5344CB8AC3E}">
        <p14:creationId xmlns:p14="http://schemas.microsoft.com/office/powerpoint/2010/main" val="1462043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DO NOT spend a lot of time here.  The students should already know how to use slicers.</a:t>
            </a:r>
            <a:r>
              <a:rPr lang="en-US" baseline="0" dirty="0"/>
              <a:t>  It IS NOT a Power Pivot tool.</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73</a:t>
            </a:fld>
            <a:endParaRPr lang="en-US" dirty="0"/>
          </a:p>
        </p:txBody>
      </p:sp>
    </p:spTree>
    <p:extLst>
      <p:ext uri="{BB962C8B-B14F-4D97-AF65-F5344CB8AC3E}">
        <p14:creationId xmlns:p14="http://schemas.microsoft.com/office/powerpoint/2010/main" val="2880180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74</a:t>
            </a:fld>
            <a:endParaRPr lang="en-US" dirty="0"/>
          </a:p>
        </p:txBody>
      </p:sp>
    </p:spTree>
    <p:extLst>
      <p:ext uri="{BB962C8B-B14F-4D97-AF65-F5344CB8AC3E}">
        <p14:creationId xmlns:p14="http://schemas.microsoft.com/office/powerpoint/2010/main" val="1437874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pPr defTabSz="971916">
              <a:defRPr/>
            </a:pPr>
            <a:r>
              <a:rPr lang="en-US" dirty="0"/>
              <a:t>DO NOT spend a lot of time here.  The students should already know how to use conditional formatting.</a:t>
            </a:r>
            <a:r>
              <a:rPr lang="en-US" baseline="0" dirty="0"/>
              <a:t>  It IS NOT a Power Pivot tool.</a:t>
            </a:r>
            <a:endParaRPr lang="en-US" dirty="0"/>
          </a:p>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75</a:t>
            </a:fld>
            <a:endParaRPr lang="en-US" dirty="0"/>
          </a:p>
        </p:txBody>
      </p:sp>
    </p:spTree>
    <p:extLst>
      <p:ext uri="{BB962C8B-B14F-4D97-AF65-F5344CB8AC3E}">
        <p14:creationId xmlns:p14="http://schemas.microsoft.com/office/powerpoint/2010/main" val="33799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Takes the job out of the highly trained analysis and puts in the hands of the users</a:t>
            </a:r>
            <a:r>
              <a:rPr lang="en-US" baseline="0" dirty="0"/>
              <a:t> in an interface we already are familiar with.</a:t>
            </a:r>
          </a:p>
          <a:p>
            <a:endParaRPr lang="en-US" baseline="0" dirty="0"/>
          </a:p>
          <a:p>
            <a:r>
              <a:rPr lang="en-US" baseline="0" dirty="0" err="1"/>
              <a:t>PowerBI</a:t>
            </a:r>
            <a:r>
              <a:rPr lang="en-US" baseline="0" dirty="0"/>
              <a:t> is a suite of tools – its job is to help us work with the data. I know what I need and don’t need – so it helps me and the organization be more productive.</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7</a:t>
            </a:fld>
            <a:endParaRPr lang="en-US" dirty="0"/>
          </a:p>
        </p:txBody>
      </p:sp>
    </p:spTree>
    <p:extLst>
      <p:ext uri="{BB962C8B-B14F-4D97-AF65-F5344CB8AC3E}">
        <p14:creationId xmlns:p14="http://schemas.microsoft.com/office/powerpoint/2010/main" val="3882461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76</a:t>
            </a:fld>
            <a:endParaRPr lang="en-US" dirty="0"/>
          </a:p>
        </p:txBody>
      </p:sp>
    </p:spTree>
    <p:extLst>
      <p:ext uri="{BB962C8B-B14F-4D97-AF65-F5344CB8AC3E}">
        <p14:creationId xmlns:p14="http://schemas.microsoft.com/office/powerpoint/2010/main" val="23239852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sz="1300" b="1" dirty="0"/>
              <a:t>Task 1: </a:t>
            </a:r>
            <a:r>
              <a:rPr lang="en-US" sz="1300" dirty="0"/>
              <a:t>You will need to address the naming issue between the Internet Sales and reseller sales.  Have them repair the names using the Value Field Settings.  Explain that the change is temporary.  This will reinforce the advantage of changing it in the Data Model which is a permanent change.  Do not have the students</a:t>
            </a:r>
            <a:r>
              <a:rPr lang="en-US" sz="1300" b="1" dirty="0"/>
              <a:t> </a:t>
            </a:r>
            <a:r>
              <a:rPr lang="en-US" sz="1300" dirty="0"/>
              <a:t>repair the issue in the Data model.</a:t>
            </a:r>
          </a:p>
          <a:p>
            <a:r>
              <a:rPr lang="en-US" sz="1300" b="1" dirty="0"/>
              <a:t>Task 2: </a:t>
            </a:r>
            <a:r>
              <a:rPr lang="en-US" sz="1300" dirty="0"/>
              <a:t>Add a slicer to the report and have the students attach it to both reports.  Discuss how slicers can be added to elements on other worksheets.  Have the students add both PivotTables to the slicer as well.</a:t>
            </a:r>
          </a:p>
          <a:p>
            <a:r>
              <a:rPr lang="en-US" sz="1300" b="1" dirty="0"/>
              <a:t>Task 3&amp;4: </a:t>
            </a:r>
            <a:r>
              <a:rPr lang="en-US" sz="1300" dirty="0"/>
              <a:t>are both optional.  Only do this activity if you feel that there is time.  When you introduce the Conditional Formatting slide you can tell them that there is an activity in the book that they can complete after class if they are interested.</a:t>
            </a:r>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83</a:t>
            </a:fld>
            <a:endParaRPr lang="en-US" dirty="0"/>
          </a:p>
        </p:txBody>
      </p:sp>
    </p:spTree>
    <p:extLst>
      <p:ext uri="{BB962C8B-B14F-4D97-AF65-F5344CB8AC3E}">
        <p14:creationId xmlns:p14="http://schemas.microsoft.com/office/powerpoint/2010/main" val="1939172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84</a:t>
            </a:fld>
            <a:endParaRPr lang="en-US" dirty="0"/>
          </a:p>
        </p:txBody>
      </p:sp>
    </p:spTree>
    <p:extLst>
      <p:ext uri="{BB962C8B-B14F-4D97-AF65-F5344CB8AC3E}">
        <p14:creationId xmlns:p14="http://schemas.microsoft.com/office/powerpoint/2010/main" val="1194547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85</a:t>
            </a:fld>
            <a:endParaRPr lang="en-US" dirty="0"/>
          </a:p>
        </p:txBody>
      </p:sp>
    </p:spTree>
    <p:extLst>
      <p:ext uri="{BB962C8B-B14F-4D97-AF65-F5344CB8AC3E}">
        <p14:creationId xmlns:p14="http://schemas.microsoft.com/office/powerpoint/2010/main" val="11622975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86</a:t>
            </a:fld>
            <a:endParaRPr lang="en-US" dirty="0"/>
          </a:p>
        </p:txBody>
      </p:sp>
    </p:spTree>
    <p:extLst>
      <p:ext uri="{BB962C8B-B14F-4D97-AF65-F5344CB8AC3E}">
        <p14:creationId xmlns:p14="http://schemas.microsoft.com/office/powerpoint/2010/main" val="761401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Open </a:t>
            </a:r>
            <a:r>
              <a:rPr lang="en-US" b="1" dirty="0"/>
              <a:t>Exercise06-1.xlsx</a:t>
            </a:r>
            <a:r>
              <a:rPr lang="en-US" b="0" dirty="0"/>
              <a:t>.</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87</a:t>
            </a:fld>
            <a:endParaRPr lang="en-US" dirty="0"/>
          </a:p>
        </p:txBody>
      </p:sp>
    </p:spTree>
    <p:extLst>
      <p:ext uri="{BB962C8B-B14F-4D97-AF65-F5344CB8AC3E}">
        <p14:creationId xmlns:p14="http://schemas.microsoft.com/office/powerpoint/2010/main" val="26960402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88</a:t>
            </a:fld>
            <a:endParaRPr lang="en-US" dirty="0"/>
          </a:p>
        </p:txBody>
      </p:sp>
    </p:spTree>
    <p:extLst>
      <p:ext uri="{BB962C8B-B14F-4D97-AF65-F5344CB8AC3E}">
        <p14:creationId xmlns:p14="http://schemas.microsoft.com/office/powerpoint/2010/main" val="3543557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89</a:t>
            </a:fld>
            <a:endParaRPr lang="en-US" dirty="0"/>
          </a:p>
        </p:txBody>
      </p:sp>
    </p:spTree>
    <p:extLst>
      <p:ext uri="{BB962C8B-B14F-4D97-AF65-F5344CB8AC3E}">
        <p14:creationId xmlns:p14="http://schemas.microsoft.com/office/powerpoint/2010/main" val="1085370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a:t>
            </a:r>
            <a:r>
              <a:rPr lang="en-US" b="0" dirty="0"/>
              <a:t>: Create the </a:t>
            </a:r>
            <a:r>
              <a:rPr lang="en-US" b="1" dirty="0" err="1"/>
              <a:t>SaleTotal</a:t>
            </a:r>
            <a:r>
              <a:rPr lang="en-US" b="0" dirty="0"/>
              <a:t>, </a:t>
            </a:r>
            <a:r>
              <a:rPr lang="en-US" b="1" dirty="0" err="1"/>
              <a:t>CostTotal</a:t>
            </a:r>
            <a:r>
              <a:rPr lang="en-US" b="0" dirty="0"/>
              <a:t>, and </a:t>
            </a:r>
            <a:r>
              <a:rPr lang="en-US" b="1" dirty="0" err="1"/>
              <a:t>GrossMargin</a:t>
            </a:r>
            <a:r>
              <a:rPr lang="en-US" b="0" baseline="0" dirty="0"/>
              <a:t> columns.</a:t>
            </a:r>
          </a:p>
          <a:p>
            <a:r>
              <a:rPr lang="en-US" b="1" baseline="0" dirty="0"/>
              <a:t>Task 2</a:t>
            </a:r>
            <a:r>
              <a:rPr lang="en-US" b="0" baseline="0" dirty="0"/>
              <a:t>: Add the fields to a PivotTable and then change the values to the ROWS region.</a:t>
            </a:r>
            <a:endParaRPr lang="en-US" b="0" dirty="0"/>
          </a:p>
        </p:txBody>
      </p:sp>
      <p:sp>
        <p:nvSpPr>
          <p:cNvPr id="4" name="Slide Number Placeholder 3"/>
          <p:cNvSpPr>
            <a:spLocks noGrp="1"/>
          </p:cNvSpPr>
          <p:nvPr>
            <p:ph type="sldNum" sz="quarter" idx="10"/>
          </p:nvPr>
        </p:nvSpPr>
        <p:spPr/>
        <p:txBody>
          <a:bodyPr/>
          <a:lstStyle/>
          <a:p>
            <a:fld id="{85F20778-CF2D-4B4B-8230-B00B3B7E31F7}" type="slidenum">
              <a:rPr lang="en-US" smtClean="0"/>
              <a:t>90</a:t>
            </a:fld>
            <a:endParaRPr lang="en-US" dirty="0"/>
          </a:p>
        </p:txBody>
      </p:sp>
    </p:spTree>
    <p:extLst>
      <p:ext uri="{BB962C8B-B14F-4D97-AF65-F5344CB8AC3E}">
        <p14:creationId xmlns:p14="http://schemas.microsoft.com/office/powerpoint/2010/main" val="325223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This is a</a:t>
            </a:r>
            <a:r>
              <a:rPr lang="en-US" baseline="0" dirty="0"/>
              <a:t> very basic introduction to DAX.  Students will revisit it in the Data Model Designer class as well.</a:t>
            </a:r>
          </a:p>
          <a:p>
            <a:r>
              <a:rPr lang="en-US" baseline="0" dirty="0"/>
              <a:t>The intent with this lesson is to teach them that they can add basic columns and calculations to the data models without be a data model designer.</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91</a:t>
            </a:fld>
            <a:endParaRPr lang="en-US" dirty="0"/>
          </a:p>
        </p:txBody>
      </p:sp>
    </p:spTree>
    <p:extLst>
      <p:ext uri="{BB962C8B-B14F-4D97-AF65-F5344CB8AC3E}">
        <p14:creationId xmlns:p14="http://schemas.microsoft.com/office/powerpoint/2010/main" val="355617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PowerPivot is one of the primary</a:t>
            </a:r>
            <a:r>
              <a:rPr lang="en-US" baseline="0" dirty="0"/>
              <a:t> tools used. </a:t>
            </a:r>
          </a:p>
          <a:p>
            <a:endParaRPr lang="en-US" baseline="0" dirty="0"/>
          </a:p>
          <a:p>
            <a:r>
              <a:rPr lang="en-US" baseline="0" dirty="0"/>
              <a:t>The job is to give direct access to the data – regardless of the location of the data. It gives us the ability to </a:t>
            </a:r>
          </a:p>
          <a:p>
            <a:endParaRPr lang="en-US" baseline="0" dirty="0"/>
          </a:p>
          <a:p>
            <a:r>
              <a:rPr lang="en-US" dirty="0"/>
              <a:t>https://docs.microsoft.com/ja-jp/previous-versions/sql/sql-server-2012/hh922900(v=sql.110)?redirectedfrom=MSDN</a:t>
            </a:r>
            <a:endParaRPr lang="en-US" baseline="0" dirty="0"/>
          </a:p>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a:t>
            </a:fld>
            <a:endParaRPr lang="en-US" dirty="0"/>
          </a:p>
        </p:txBody>
      </p:sp>
    </p:spTree>
    <p:extLst>
      <p:ext uri="{BB962C8B-B14F-4D97-AF65-F5344CB8AC3E}">
        <p14:creationId xmlns:p14="http://schemas.microsoft.com/office/powerpoint/2010/main" val="17799215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92</a:t>
            </a:fld>
            <a:endParaRPr lang="en-US" dirty="0"/>
          </a:p>
        </p:txBody>
      </p:sp>
    </p:spTree>
    <p:extLst>
      <p:ext uri="{BB962C8B-B14F-4D97-AF65-F5344CB8AC3E}">
        <p14:creationId xmlns:p14="http://schemas.microsoft.com/office/powerpoint/2010/main" val="2591819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93</a:t>
            </a:fld>
            <a:endParaRPr lang="en-US" dirty="0"/>
          </a:p>
        </p:txBody>
      </p:sp>
    </p:spTree>
    <p:extLst>
      <p:ext uri="{BB962C8B-B14F-4D97-AF65-F5344CB8AC3E}">
        <p14:creationId xmlns:p14="http://schemas.microsoft.com/office/powerpoint/2010/main" val="3164249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Have the students refer to the columns they just made while you reinforce the syntax.</a:t>
            </a:r>
          </a:p>
        </p:txBody>
      </p:sp>
      <p:sp>
        <p:nvSpPr>
          <p:cNvPr id="4" name="Slide Number Placeholder 3"/>
          <p:cNvSpPr>
            <a:spLocks noGrp="1"/>
          </p:cNvSpPr>
          <p:nvPr>
            <p:ph type="sldNum" sz="quarter" idx="10"/>
          </p:nvPr>
        </p:nvSpPr>
        <p:spPr/>
        <p:txBody>
          <a:bodyPr/>
          <a:lstStyle/>
          <a:p>
            <a:fld id="{85F20778-CF2D-4B4B-8230-B00B3B7E31F7}" type="slidenum">
              <a:rPr lang="en-US" smtClean="0"/>
              <a:t>94</a:t>
            </a:fld>
            <a:endParaRPr lang="en-US" dirty="0"/>
          </a:p>
        </p:txBody>
      </p:sp>
    </p:spTree>
    <p:extLst>
      <p:ext uri="{BB962C8B-B14F-4D97-AF65-F5344CB8AC3E}">
        <p14:creationId xmlns:p14="http://schemas.microsoft.com/office/powerpoint/2010/main" val="1730583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Students have been creating DAX calculations all day without knowing it!</a:t>
            </a:r>
          </a:p>
          <a:p>
            <a:r>
              <a:rPr lang="en-US" dirty="0"/>
              <a:t>Every time they add a column to the VALUES region they are creating an Implicit DAX function.  This slide</a:t>
            </a:r>
            <a:r>
              <a:rPr lang="en-US" baseline="0" dirty="0"/>
              <a:t> illustrates this point.</a:t>
            </a:r>
          </a:p>
          <a:p>
            <a:endParaRPr lang="en-US" baseline="0" dirty="0"/>
          </a:p>
          <a:p>
            <a:r>
              <a:rPr lang="en-US" baseline="0" dirty="0"/>
              <a:t>Ask the students what the number in the red boxes represents.  For instance, Sum of Budget for Aruba.  Or Sum of Actual for Belgium.</a:t>
            </a:r>
          </a:p>
          <a:p>
            <a:endParaRPr lang="en-US" baseline="0" dirty="0"/>
          </a:p>
          <a:p>
            <a:r>
              <a:rPr lang="en-US" baseline="0" dirty="0"/>
              <a:t>This concept will be very important when they move onto the Data Model Designer course.</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95</a:t>
            </a:fld>
            <a:endParaRPr lang="en-US" dirty="0"/>
          </a:p>
        </p:txBody>
      </p:sp>
    </p:spTree>
    <p:extLst>
      <p:ext uri="{BB962C8B-B14F-4D97-AF65-F5344CB8AC3E}">
        <p14:creationId xmlns:p14="http://schemas.microsoft.com/office/powerpoint/2010/main" val="21177527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96</a:t>
            </a:fld>
            <a:endParaRPr lang="en-US" dirty="0"/>
          </a:p>
        </p:txBody>
      </p:sp>
    </p:spTree>
    <p:extLst>
      <p:ext uri="{BB962C8B-B14F-4D97-AF65-F5344CB8AC3E}">
        <p14:creationId xmlns:p14="http://schemas.microsoft.com/office/powerpoint/2010/main" val="1729151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98</a:t>
            </a:fld>
            <a:endParaRPr lang="en-US" dirty="0"/>
          </a:p>
        </p:txBody>
      </p:sp>
    </p:spTree>
    <p:extLst>
      <p:ext uri="{BB962C8B-B14F-4D97-AF65-F5344CB8AC3E}">
        <p14:creationId xmlns:p14="http://schemas.microsoft.com/office/powerpoint/2010/main" val="29669968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a:t>
            </a:r>
            <a:r>
              <a:rPr lang="en-US" b="0" dirty="0"/>
              <a:t>: Create a calculated column that will return</a:t>
            </a:r>
            <a:r>
              <a:rPr lang="en-US" b="0" baseline="0" dirty="0"/>
              <a:t> low, medium, or high based on the value.</a:t>
            </a:r>
          </a:p>
          <a:p>
            <a:r>
              <a:rPr lang="en-US" b="1" baseline="0" dirty="0"/>
              <a:t>Task 2</a:t>
            </a:r>
            <a:r>
              <a:rPr lang="en-US" b="0" baseline="0" dirty="0"/>
              <a:t>: Add the fields to a PivotTable and then change the values to the ROWS region.</a:t>
            </a:r>
            <a:endParaRPr lang="en-US" b="0" dirty="0"/>
          </a:p>
        </p:txBody>
      </p:sp>
      <p:sp>
        <p:nvSpPr>
          <p:cNvPr id="4" name="Slide Number Placeholder 3"/>
          <p:cNvSpPr>
            <a:spLocks noGrp="1"/>
          </p:cNvSpPr>
          <p:nvPr>
            <p:ph type="sldNum" sz="quarter" idx="10"/>
          </p:nvPr>
        </p:nvSpPr>
        <p:spPr/>
        <p:txBody>
          <a:bodyPr/>
          <a:lstStyle/>
          <a:p>
            <a:fld id="{85F20778-CF2D-4B4B-8230-B00B3B7E31F7}" type="slidenum">
              <a:rPr lang="en-US" smtClean="0"/>
              <a:t>100</a:t>
            </a:fld>
            <a:endParaRPr lang="en-US" dirty="0"/>
          </a:p>
        </p:txBody>
      </p:sp>
    </p:spTree>
    <p:extLst>
      <p:ext uri="{BB962C8B-B14F-4D97-AF65-F5344CB8AC3E}">
        <p14:creationId xmlns:p14="http://schemas.microsoft.com/office/powerpoint/2010/main" val="2142699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Start Exercise</a:t>
            </a:r>
            <a:r>
              <a:rPr lang="en-US" baseline="0" dirty="0"/>
              <a:t> </a:t>
            </a:r>
            <a:r>
              <a:rPr lang="en-US" dirty="0"/>
              <a:t>6-2</a:t>
            </a:r>
          </a:p>
        </p:txBody>
      </p:sp>
      <p:sp>
        <p:nvSpPr>
          <p:cNvPr id="4" name="Slide Number Placeholder 3"/>
          <p:cNvSpPr>
            <a:spLocks noGrp="1"/>
          </p:cNvSpPr>
          <p:nvPr>
            <p:ph type="sldNum" sz="quarter" idx="10"/>
          </p:nvPr>
        </p:nvSpPr>
        <p:spPr/>
        <p:txBody>
          <a:bodyPr/>
          <a:lstStyle/>
          <a:p>
            <a:fld id="{85F20778-CF2D-4B4B-8230-B00B3B7E31F7}" type="slidenum">
              <a:rPr lang="en-US" smtClean="0"/>
              <a:t>101</a:t>
            </a:fld>
            <a:endParaRPr lang="en-US" dirty="0"/>
          </a:p>
        </p:txBody>
      </p:sp>
    </p:spTree>
    <p:extLst>
      <p:ext uri="{BB962C8B-B14F-4D97-AF65-F5344CB8AC3E}">
        <p14:creationId xmlns:p14="http://schemas.microsoft.com/office/powerpoint/2010/main" val="278324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Start Exercise</a:t>
            </a:r>
            <a:r>
              <a:rPr lang="en-US" baseline="0" dirty="0"/>
              <a:t> </a:t>
            </a:r>
            <a:r>
              <a:rPr lang="en-US" dirty="0"/>
              <a:t>6-2</a:t>
            </a:r>
          </a:p>
          <a:p>
            <a:r>
              <a:rPr lang="en-US" dirty="0"/>
              <a:t>I am usually running short on time and skip this topic.</a:t>
            </a:r>
          </a:p>
        </p:txBody>
      </p:sp>
      <p:sp>
        <p:nvSpPr>
          <p:cNvPr id="4" name="Slide Number Placeholder 3"/>
          <p:cNvSpPr>
            <a:spLocks noGrp="1"/>
          </p:cNvSpPr>
          <p:nvPr>
            <p:ph type="sldNum" sz="quarter" idx="10"/>
          </p:nvPr>
        </p:nvSpPr>
        <p:spPr/>
        <p:txBody>
          <a:bodyPr/>
          <a:lstStyle/>
          <a:p>
            <a:fld id="{85F20778-CF2D-4B4B-8230-B00B3B7E31F7}" type="slidenum">
              <a:rPr lang="en-US" smtClean="0"/>
              <a:t>102</a:t>
            </a:fld>
            <a:endParaRPr lang="en-US" dirty="0"/>
          </a:p>
        </p:txBody>
      </p:sp>
    </p:spTree>
    <p:extLst>
      <p:ext uri="{BB962C8B-B14F-4D97-AF65-F5344CB8AC3E}">
        <p14:creationId xmlns:p14="http://schemas.microsoft.com/office/powerpoint/2010/main" val="2546452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Start Exercise</a:t>
            </a:r>
            <a:r>
              <a:rPr lang="en-US" baseline="0" dirty="0"/>
              <a:t> </a:t>
            </a:r>
            <a:r>
              <a:rPr lang="en-US" dirty="0"/>
              <a:t>6-2</a:t>
            </a:r>
          </a:p>
        </p:txBody>
      </p:sp>
      <p:sp>
        <p:nvSpPr>
          <p:cNvPr id="4" name="Slide Number Placeholder 3"/>
          <p:cNvSpPr>
            <a:spLocks noGrp="1"/>
          </p:cNvSpPr>
          <p:nvPr>
            <p:ph type="sldNum" sz="quarter" idx="10"/>
          </p:nvPr>
        </p:nvSpPr>
        <p:spPr/>
        <p:txBody>
          <a:bodyPr/>
          <a:lstStyle/>
          <a:p>
            <a:fld id="{85F20778-CF2D-4B4B-8230-B00B3B7E31F7}" type="slidenum">
              <a:rPr lang="en-US" smtClean="0"/>
              <a:t>103</a:t>
            </a:fld>
            <a:endParaRPr lang="en-US" dirty="0"/>
          </a:p>
        </p:txBody>
      </p:sp>
    </p:spTree>
    <p:extLst>
      <p:ext uri="{BB962C8B-B14F-4D97-AF65-F5344CB8AC3E}">
        <p14:creationId xmlns:p14="http://schemas.microsoft.com/office/powerpoint/2010/main" val="408339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10</a:t>
            </a:fld>
            <a:endParaRPr lang="en-US" dirty="0"/>
          </a:p>
        </p:txBody>
      </p:sp>
    </p:spTree>
    <p:extLst>
      <p:ext uri="{BB962C8B-B14F-4D97-AF65-F5344CB8AC3E}">
        <p14:creationId xmlns:p14="http://schemas.microsoft.com/office/powerpoint/2010/main" val="18963469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b="1" dirty="0"/>
              <a:t>Task 1: </a:t>
            </a:r>
            <a:r>
              <a:rPr lang="en-US" b="0" dirty="0"/>
              <a:t>Add </a:t>
            </a:r>
            <a:r>
              <a:rPr lang="en-US" b="0" dirty="0" err="1"/>
              <a:t>ProductKey</a:t>
            </a:r>
            <a:r>
              <a:rPr lang="en-US" b="0" dirty="0"/>
              <a:t> from the Products table and discuss the numbers that appear.  Change the SUM to COUNT. Discuss why the Grey and Silver/Black</a:t>
            </a:r>
            <a:r>
              <a:rPr lang="en-US" b="0" baseline="0" dirty="0"/>
              <a:t> rows are showing with no sales.</a:t>
            </a:r>
          </a:p>
          <a:p>
            <a:r>
              <a:rPr lang="en-US" b="1" baseline="0" dirty="0"/>
              <a:t>Task 2:</a:t>
            </a:r>
            <a:r>
              <a:rPr lang="en-US" b="0" baseline="0" dirty="0"/>
              <a:t> remove the </a:t>
            </a:r>
            <a:r>
              <a:rPr lang="en-US" b="0" baseline="0" dirty="0" err="1"/>
              <a:t>ProductKey</a:t>
            </a:r>
            <a:r>
              <a:rPr lang="en-US" b="0" baseline="0" dirty="0"/>
              <a:t> and add the one from the Internet Sales table instead.  Change it to a distinct count.</a:t>
            </a:r>
            <a:endParaRPr lang="en-US" b="1" dirty="0"/>
          </a:p>
        </p:txBody>
      </p:sp>
      <p:sp>
        <p:nvSpPr>
          <p:cNvPr id="4" name="Slide Number Placeholder 3"/>
          <p:cNvSpPr>
            <a:spLocks noGrp="1"/>
          </p:cNvSpPr>
          <p:nvPr>
            <p:ph type="sldNum" sz="quarter" idx="10"/>
          </p:nvPr>
        </p:nvSpPr>
        <p:spPr/>
        <p:txBody>
          <a:bodyPr/>
          <a:lstStyle/>
          <a:p>
            <a:fld id="{85F20778-CF2D-4B4B-8230-B00B3B7E31F7}" type="slidenum">
              <a:rPr lang="en-US" smtClean="0"/>
              <a:t>104</a:t>
            </a:fld>
            <a:endParaRPr lang="en-US" dirty="0"/>
          </a:p>
        </p:txBody>
      </p:sp>
    </p:spTree>
    <p:extLst>
      <p:ext uri="{BB962C8B-B14F-4D97-AF65-F5344CB8AC3E}">
        <p14:creationId xmlns:p14="http://schemas.microsoft.com/office/powerpoint/2010/main" val="1595654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In a data model, each table can only be related to another table once.  It the report</a:t>
            </a:r>
            <a:r>
              <a:rPr lang="en-US" baseline="0" dirty="0"/>
              <a:t> builder will ever need to create a report that uses both dates at the same time, one will never pivot.  In order for both dates to pivot correctly, they must be connected to a dedicated date table.  This is very common and does not increase the overall size of the data model much.  </a:t>
            </a:r>
          </a:p>
          <a:p>
            <a:r>
              <a:rPr lang="en-US" baseline="0" dirty="0"/>
              <a:t>In fact, many designers will choose to have some date tables that represent short term date ranges and others that represent long term date ranges.  The purpose of this is to provide Pivot reports that are tightly focused on these custom ranges.</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105</a:t>
            </a:fld>
            <a:endParaRPr lang="en-US" dirty="0"/>
          </a:p>
        </p:txBody>
      </p:sp>
    </p:spTree>
    <p:extLst>
      <p:ext uri="{BB962C8B-B14F-4D97-AF65-F5344CB8AC3E}">
        <p14:creationId xmlns:p14="http://schemas.microsoft.com/office/powerpoint/2010/main" val="4205479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106</a:t>
            </a:fld>
            <a:endParaRPr lang="en-US" dirty="0"/>
          </a:p>
        </p:txBody>
      </p:sp>
    </p:spTree>
    <p:extLst>
      <p:ext uri="{BB962C8B-B14F-4D97-AF65-F5344CB8AC3E}">
        <p14:creationId xmlns:p14="http://schemas.microsoft.com/office/powerpoint/2010/main" val="7766386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sz="1300" b="1" dirty="0"/>
              <a:t>Task 1</a:t>
            </a:r>
            <a:r>
              <a:rPr lang="en-US" sz="1300" dirty="0"/>
              <a:t>: You will add two hierarchies to the existing report.</a:t>
            </a:r>
          </a:p>
        </p:txBody>
      </p:sp>
      <p:sp>
        <p:nvSpPr>
          <p:cNvPr id="4" name="Slide Number Placeholder 3"/>
          <p:cNvSpPr>
            <a:spLocks noGrp="1"/>
          </p:cNvSpPr>
          <p:nvPr>
            <p:ph type="sldNum" sz="quarter" idx="10"/>
          </p:nvPr>
        </p:nvSpPr>
        <p:spPr/>
        <p:txBody>
          <a:bodyPr/>
          <a:lstStyle/>
          <a:p>
            <a:fld id="{85F20778-CF2D-4B4B-8230-B00B3B7E31F7}" type="slidenum">
              <a:rPr lang="en-US" smtClean="0"/>
              <a:t>109</a:t>
            </a:fld>
            <a:endParaRPr lang="en-US" dirty="0"/>
          </a:p>
        </p:txBody>
      </p:sp>
    </p:spTree>
    <p:extLst>
      <p:ext uri="{BB962C8B-B14F-4D97-AF65-F5344CB8AC3E}">
        <p14:creationId xmlns:p14="http://schemas.microsoft.com/office/powerpoint/2010/main" val="3834408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110</a:t>
            </a:fld>
            <a:endParaRPr lang="en-US" dirty="0"/>
          </a:p>
        </p:txBody>
      </p:sp>
    </p:spTree>
    <p:extLst>
      <p:ext uri="{BB962C8B-B14F-4D97-AF65-F5344CB8AC3E}">
        <p14:creationId xmlns:p14="http://schemas.microsoft.com/office/powerpoint/2010/main" val="4048958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sz="1300" b="1" dirty="0"/>
              <a:t>Task 1: </a:t>
            </a:r>
            <a:r>
              <a:rPr lang="en-US" sz="1300" dirty="0"/>
              <a:t>You will create a calculated column to find the days to ship for each order. </a:t>
            </a:r>
            <a:r>
              <a:rPr lang="en-US" sz="1300" b="1" dirty="0"/>
              <a:t>1 * ( [</a:t>
            </a:r>
            <a:r>
              <a:rPr lang="en-US" sz="1300" b="1" dirty="0" err="1"/>
              <a:t>ShipDate</a:t>
            </a:r>
            <a:r>
              <a:rPr lang="en-US" sz="1300" b="1" dirty="0"/>
              <a:t>] - [</a:t>
            </a:r>
            <a:r>
              <a:rPr lang="en-US" sz="1300" b="1" dirty="0" err="1"/>
              <a:t>OrderDate</a:t>
            </a:r>
            <a:r>
              <a:rPr lang="en-US" sz="1300" b="1" dirty="0"/>
              <a:t>] )</a:t>
            </a:r>
            <a:r>
              <a:rPr lang="en-US" sz="1300" dirty="0"/>
              <a:t>  by multiplying the value by 1, you force the result to be a number instead of a date.</a:t>
            </a:r>
          </a:p>
          <a:p>
            <a:r>
              <a:rPr lang="en-US" sz="1300" b="1" dirty="0"/>
              <a:t>Task 2: </a:t>
            </a:r>
            <a:r>
              <a:rPr lang="en-US" sz="1300" dirty="0"/>
              <a:t>In this task you will create the Due Date column by adding 5 days to the </a:t>
            </a:r>
            <a:r>
              <a:rPr lang="en-US" sz="1300" dirty="0" err="1"/>
              <a:t>ShipDate</a:t>
            </a:r>
            <a:r>
              <a:rPr lang="en-US" sz="1300" dirty="0"/>
              <a:t>.</a:t>
            </a:r>
          </a:p>
          <a:p>
            <a:r>
              <a:rPr lang="en-US" sz="1300" b="1" dirty="0"/>
              <a:t>Task 3: </a:t>
            </a:r>
            <a:r>
              <a:rPr lang="en-US" sz="1300" dirty="0"/>
              <a:t>OPTIONAL Create another if function to return </a:t>
            </a:r>
            <a:r>
              <a:rPr lang="en-US" sz="1300" dirty="0" err="1"/>
              <a:t>wether</a:t>
            </a:r>
            <a:r>
              <a:rPr lang="en-US" sz="1300" dirty="0"/>
              <a:t> the order is on time late or early.</a:t>
            </a:r>
          </a:p>
        </p:txBody>
      </p:sp>
      <p:sp>
        <p:nvSpPr>
          <p:cNvPr id="4" name="Slide Number Placeholder 3"/>
          <p:cNvSpPr>
            <a:spLocks noGrp="1"/>
          </p:cNvSpPr>
          <p:nvPr>
            <p:ph type="sldNum" sz="quarter" idx="10"/>
          </p:nvPr>
        </p:nvSpPr>
        <p:spPr/>
        <p:txBody>
          <a:bodyPr/>
          <a:lstStyle/>
          <a:p>
            <a:fld id="{85F20778-CF2D-4B4B-8230-B00B3B7E31F7}" type="slidenum">
              <a:rPr lang="en-US" smtClean="0"/>
              <a:t>111</a:t>
            </a:fld>
            <a:endParaRPr lang="en-US" dirty="0"/>
          </a:p>
        </p:txBody>
      </p:sp>
    </p:spTree>
    <p:extLst>
      <p:ext uri="{BB962C8B-B14F-4D97-AF65-F5344CB8AC3E}">
        <p14:creationId xmlns:p14="http://schemas.microsoft.com/office/powerpoint/2010/main" val="13270759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112</a:t>
            </a:fld>
            <a:endParaRPr lang="en-US" dirty="0"/>
          </a:p>
        </p:txBody>
      </p:sp>
    </p:spTree>
    <p:extLst>
      <p:ext uri="{BB962C8B-B14F-4D97-AF65-F5344CB8AC3E}">
        <p14:creationId xmlns:p14="http://schemas.microsoft.com/office/powerpoint/2010/main" val="4149478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113</a:t>
            </a:fld>
            <a:endParaRPr lang="en-US" dirty="0"/>
          </a:p>
        </p:txBody>
      </p:sp>
    </p:spTree>
    <p:extLst>
      <p:ext uri="{BB962C8B-B14F-4D97-AF65-F5344CB8AC3E}">
        <p14:creationId xmlns:p14="http://schemas.microsoft.com/office/powerpoint/2010/main" val="27395835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114</a:t>
            </a:fld>
            <a:endParaRPr lang="en-US" dirty="0"/>
          </a:p>
        </p:txBody>
      </p:sp>
    </p:spTree>
    <p:extLst>
      <p:ext uri="{BB962C8B-B14F-4D97-AF65-F5344CB8AC3E}">
        <p14:creationId xmlns:p14="http://schemas.microsoft.com/office/powerpoint/2010/main" val="554354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r>
              <a:rPr lang="en-US" dirty="0"/>
              <a:t>INSTRUCTOR INFORMATION:</a:t>
            </a:r>
          </a:p>
          <a:p>
            <a:r>
              <a:rPr lang="en-US" dirty="0"/>
              <a:t>These Add-Ins</a:t>
            </a:r>
            <a:r>
              <a:rPr lang="en-US" baseline="0" dirty="0"/>
              <a:t> may already be enabled on the image.  Take the students here anyway. During the Exercise.</a:t>
            </a:r>
          </a:p>
          <a:p>
            <a:endParaRPr lang="en-US" baseline="0" dirty="0"/>
          </a:p>
          <a:p>
            <a:r>
              <a:rPr lang="en-US" baseline="0" dirty="0"/>
              <a:t>Make sure to add the Manage button to the quick access toolbar</a:t>
            </a:r>
            <a:endParaRPr lang="en-US" dirty="0"/>
          </a:p>
        </p:txBody>
      </p:sp>
      <p:sp>
        <p:nvSpPr>
          <p:cNvPr id="4" name="Slide Number Placeholder 3"/>
          <p:cNvSpPr>
            <a:spLocks noGrp="1"/>
          </p:cNvSpPr>
          <p:nvPr>
            <p:ph type="sldNum" sz="quarter" idx="10"/>
          </p:nvPr>
        </p:nvSpPr>
        <p:spPr/>
        <p:txBody>
          <a:bodyPr/>
          <a:lstStyle/>
          <a:p>
            <a:fld id="{85F20778-CF2D-4B4B-8230-B00B3B7E31F7}" type="slidenum">
              <a:rPr lang="en-US" smtClean="0"/>
              <a:t>13</a:t>
            </a:fld>
            <a:endParaRPr lang="en-US" dirty="0"/>
          </a:p>
        </p:txBody>
      </p:sp>
    </p:spTree>
    <p:extLst>
      <p:ext uri="{BB962C8B-B14F-4D97-AF65-F5344CB8AC3E}">
        <p14:creationId xmlns:p14="http://schemas.microsoft.com/office/powerpoint/2010/main" val="2905520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9453" y="1"/>
            <a:ext cx="12192000" cy="1156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10" name="Picture 9"/>
          <p:cNvPicPr>
            <a:picLocks noChangeAspect="1"/>
          </p:cNvPicPr>
          <p:nvPr userDrawn="1"/>
        </p:nvPicPr>
        <p:blipFill>
          <a:blip r:embed="rId2"/>
          <a:stretch>
            <a:fillRect/>
          </a:stretch>
        </p:blipFill>
        <p:spPr>
          <a:xfrm>
            <a:off x="0" y="1763996"/>
            <a:ext cx="12210907" cy="315813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266129" y="1763995"/>
            <a:ext cx="11678652" cy="2403086"/>
          </a:xfrm>
        </p:spPr>
        <p:txBody>
          <a:bodyPr wrap="none" anchor="ctr">
            <a:normAutofit/>
          </a:bodyPr>
          <a:lstStyle>
            <a:lvl1pPr algn="ct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Arial" panose="020B0604020202020204" pitchFamily="34" charset="0"/>
                <a:ea typeface="ＭＳ Ｐゴシック" panose="020B0600070205080204" pitchFamily="50" charset="-128"/>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66129" y="4303606"/>
            <a:ext cx="11678652" cy="618523"/>
          </a:xfrm>
        </p:spPr>
        <p:txBody>
          <a:bodyPr anchor="b">
            <a:normAutofit/>
          </a:bodyPr>
          <a:lstStyle>
            <a:lvl1pPr marL="0" indent="0" algn="ctr">
              <a:buNone/>
              <a:defRPr sz="2400" b="0">
                <a:solidFill>
                  <a:schemeClr val="tx1"/>
                </a:solidFill>
                <a:latin typeface="Arial" panose="020B0604020202020204" pitchFamily="34" charset="0"/>
                <a:ea typeface="ＭＳ Ｐゴシック" panose="020B0600070205080204" pitchFamily="50" charset="-128"/>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ECD19FB2-3AAB-4D03-B13A-2960828C78E3}" type="datetimeFigureOut">
              <a:rPr lang="en-US" smtClean="0"/>
              <a:pPr/>
              <a:t>5/7/2024</a:t>
            </a:fld>
            <a:endParaRPr lang="en-US" dirty="0"/>
          </a:p>
        </p:txBody>
      </p:sp>
      <p:sp>
        <p:nvSpPr>
          <p:cNvPr id="8" name="Footer Placeholder 7"/>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9" name="Slide Number Placeholder 8"/>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06374" y="126028"/>
            <a:ext cx="4779252" cy="1164240"/>
          </a:xfrm>
          <a:prstGeom prst="rect">
            <a:avLst/>
          </a:prstGeom>
        </p:spPr>
      </p:pic>
      <p:sp>
        <p:nvSpPr>
          <p:cNvPr id="12" name="Rectangle 11"/>
          <p:cNvSpPr/>
          <p:nvPr userDrawn="1"/>
        </p:nvSpPr>
        <p:spPr>
          <a:xfrm>
            <a:off x="1" y="6174298"/>
            <a:ext cx="2382129" cy="6837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5999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Rectangle 7"/>
          <p:cNvSpPr/>
          <p:nvPr userDrawn="1"/>
        </p:nvSpPr>
        <p:spPr>
          <a:xfrm>
            <a:off x="0" y="0"/>
            <a:ext cx="12192000" cy="1338996"/>
          </a:xfrm>
          <a:prstGeom prst="rect">
            <a:avLst/>
          </a:prstGeom>
          <a:solidFill>
            <a:srgbClr val="763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a:xfrm>
            <a:off x="0" y="13435"/>
            <a:ext cx="12192000" cy="1325563"/>
          </a:xfrm>
        </p:spPr>
        <p:txBody>
          <a:bodyPr/>
          <a:lstStyle>
            <a:lvl1pPr>
              <a:defRPr>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B1D3D7D1-F039-48D5-8301-FB775D5A1E80}" type="datetimeFigureOut">
              <a:rPr lang="en-US" smtClean="0"/>
              <a:pPr/>
              <a:t>5/7/2024</a:t>
            </a:fld>
            <a:endParaRPr lang="en-US" dirty="0"/>
          </a:p>
        </p:txBody>
      </p:sp>
      <p:sp>
        <p:nvSpPr>
          <p:cNvPr id="4" name="Footer Placeholder 3"/>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7231451C-58D5-4D3A-B1F5-0A46D3B68160}" type="slidenum">
              <a:rPr lang="en-US" smtClean="0"/>
              <a:pPr/>
              <a:t>‹#›</a:t>
            </a:fld>
            <a:endParaRPr lang="en-US" dirty="0"/>
          </a:p>
        </p:txBody>
      </p:sp>
      <p:sp>
        <p:nvSpPr>
          <p:cNvPr id="7" name="Text Placeholder 6"/>
          <p:cNvSpPr>
            <a:spLocks noGrp="1"/>
          </p:cNvSpPr>
          <p:nvPr>
            <p:ph type="body" sz="quarter" idx="13"/>
          </p:nvPr>
        </p:nvSpPr>
        <p:spPr>
          <a:xfrm>
            <a:off x="261426" y="1463040"/>
            <a:ext cx="11930575" cy="4893310"/>
          </a:xfrm>
        </p:spPr>
        <p:txBody>
          <a:bodyPr>
            <a:normAutofit/>
          </a:bodyPr>
          <a:lstStyle>
            <a:lvl1pPr>
              <a:defRPr sz="2400">
                <a:latin typeface="Arial" panose="020B0604020202020204" pitchFamily="34" charset="0"/>
                <a:ea typeface="ＭＳ Ｐゴシック" panose="020B0600070205080204" pitchFamily="50" charset="-128"/>
                <a:cs typeface="Arial" panose="020B0604020202020204" pitchFamily="34" charset="0"/>
              </a:defRPr>
            </a:lvl1pPr>
            <a:lvl2pPr>
              <a:defRPr sz="2100">
                <a:latin typeface="Arial" panose="020B0604020202020204" pitchFamily="34" charset="0"/>
                <a:ea typeface="ＭＳ Ｐゴシック" panose="020B0600070205080204" pitchFamily="50" charset="-128"/>
                <a:cs typeface="Arial" panose="020B0604020202020204" pitchFamily="34" charset="0"/>
              </a:defRPr>
            </a:lvl2pPr>
            <a:lvl3pPr>
              <a:defRPr sz="1800">
                <a:latin typeface="Arial" panose="020B0604020202020204" pitchFamily="34" charset="0"/>
                <a:ea typeface="ＭＳ Ｐゴシック" panose="020B0600070205080204" pitchFamily="50" charset="-128"/>
                <a:cs typeface="Arial" panose="020B0604020202020204" pitchFamily="34" charset="0"/>
              </a:defRPr>
            </a:lvl3pPr>
            <a:lvl4pPr>
              <a:defRPr sz="1500">
                <a:latin typeface="Arial" panose="020B0604020202020204" pitchFamily="34" charset="0"/>
                <a:ea typeface="ＭＳ Ｐゴシック" panose="020B0600070205080204" pitchFamily="50" charset="-128"/>
                <a:cs typeface="Arial" panose="020B0604020202020204" pitchFamily="34" charset="0"/>
              </a:defRPr>
            </a:lvl4pPr>
            <a:lvl5pPr>
              <a:defRPr sz="1500">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3012" y="6099684"/>
            <a:ext cx="2538989" cy="621793"/>
          </a:xfrm>
          <a:prstGeom prst="rect">
            <a:avLst/>
          </a:prstGeom>
        </p:spPr>
      </p:pic>
    </p:spTree>
    <p:extLst>
      <p:ext uri="{BB962C8B-B14F-4D97-AF65-F5344CB8AC3E}">
        <p14:creationId xmlns:p14="http://schemas.microsoft.com/office/powerpoint/2010/main" val="1459264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utline">
    <p:bg>
      <p:bgRef idx="1003">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lvl1pPr>
              <a:defRPr>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465138" indent="-465138">
              <a:buFont typeface="+mj-lt"/>
              <a:buAutoNum type="alphaUcPeriod"/>
              <a:defRPr>
                <a:solidFill>
                  <a:schemeClr val="tx1"/>
                </a:solidFill>
                <a:latin typeface="Arial" panose="020B0604020202020204" pitchFamily="34" charset="0"/>
                <a:ea typeface="ＭＳ Ｐゴシック" panose="020B0600070205080204" pitchFamily="50" charset="-128"/>
                <a:cs typeface="Arial" panose="020B0604020202020204" pitchFamily="34" charset="0"/>
              </a:defRPr>
            </a:lvl1pPr>
            <a:lvl2pPr marL="690563" indent="-347663">
              <a:buFont typeface="+mj-lt"/>
              <a:buAutoNum type="alphaLcPeriod"/>
              <a:defRPr>
                <a:solidFill>
                  <a:schemeClr val="tx1"/>
                </a:solidFill>
                <a:latin typeface="Arial" panose="020B0604020202020204" pitchFamily="34" charset="0"/>
                <a:ea typeface="ＭＳ Ｐゴシック" panose="020B0600070205080204" pitchFamily="50" charset="-128"/>
                <a:cs typeface="Arial" panose="020B0604020202020204" pitchFamily="34" charset="0"/>
              </a:defRPr>
            </a:lvl2pPr>
            <a:lvl3pPr>
              <a:defRPr>
                <a:solidFill>
                  <a:schemeClr val="tx1"/>
                </a:solidFill>
                <a:latin typeface="Arial" panose="020B0604020202020204" pitchFamily="34" charset="0"/>
                <a:ea typeface="ＭＳ Ｐゴシック" panose="020B0600070205080204" pitchFamily="50" charset="-128"/>
                <a:cs typeface="Arial" panose="020B0604020202020204" pitchFamily="34" charset="0"/>
              </a:defRPr>
            </a:lvl3pPr>
            <a:lvl4pPr>
              <a:defRPr>
                <a:solidFill>
                  <a:schemeClr val="tx1"/>
                </a:solidFill>
                <a:latin typeface="Arial" panose="020B0604020202020204" pitchFamily="34" charset="0"/>
                <a:ea typeface="ＭＳ Ｐゴシック" panose="020B0600070205080204" pitchFamily="50" charset="-128"/>
                <a:cs typeface="Arial" panose="020B0604020202020204" pitchFamily="34" charset="0"/>
              </a:defRPr>
            </a:lvl4pPr>
            <a:lvl5pPr>
              <a:defRPr>
                <a:solidFill>
                  <a:schemeClr val="tx1"/>
                </a:solidFill>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959" y="1085402"/>
            <a:ext cx="2308040" cy="423338"/>
          </a:xfrm>
          <a:prstGeom prst="rect">
            <a:avLst/>
          </a:prstGeom>
        </p:spPr>
      </p:pic>
      <p:sp>
        <p:nvSpPr>
          <p:cNvPr id="7" name="Rectangle 6"/>
          <p:cNvSpPr/>
          <p:nvPr userDrawn="1"/>
        </p:nvSpPr>
        <p:spPr>
          <a:xfrm>
            <a:off x="341194" y="6294316"/>
            <a:ext cx="1842448" cy="48919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9380048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vl2pPr>
              <a:defRPr>
                <a:latin typeface="Arial" panose="020B0604020202020204" pitchFamily="34" charset="0"/>
                <a:ea typeface="ＭＳ Ｐゴシック" panose="020B0600070205080204" pitchFamily="50" charset="-128"/>
                <a:cs typeface="Arial" panose="020B0604020202020204" pitchFamily="34" charset="0"/>
              </a:defRPr>
            </a:lvl2pPr>
            <a:lvl3pPr>
              <a:defRPr sz="2400">
                <a:latin typeface="Arial" panose="020B0604020202020204" pitchFamily="34" charset="0"/>
                <a:ea typeface="ＭＳ Ｐゴシック" panose="020B0600070205080204" pitchFamily="50" charset="-128"/>
                <a:cs typeface="Arial" panose="020B0604020202020204" pitchFamily="34" charset="0"/>
              </a:defRPr>
            </a:lvl3pPr>
            <a:lvl4pPr>
              <a:defRPr>
                <a:latin typeface="Arial" panose="020B0604020202020204" pitchFamily="34" charset="0"/>
                <a:ea typeface="ＭＳ Ｐゴシック" panose="020B0600070205080204" pitchFamily="50" charset="-128"/>
                <a:cs typeface="Arial" panose="020B0604020202020204" pitchFamily="34" charset="0"/>
              </a:defRPr>
            </a:lvl4pPr>
            <a:lvl5pPr>
              <a:defRPr>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99916976-5D93-46E4-A98A-FAD63E4D0EA8}" type="datetimeFigureOut">
              <a:rPr lang="en-US" smtClean="0"/>
              <a:pPr/>
              <a:t>5/7/2024</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8882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Coverup">
    <p:spTree>
      <p:nvGrpSpPr>
        <p:cNvPr id="1" name=""/>
        <p:cNvGrpSpPr/>
        <p:nvPr/>
      </p:nvGrpSpPr>
      <p:grpSpPr>
        <a:xfrm>
          <a:off x="0" y="0"/>
          <a:ext cx="0" cy="0"/>
          <a:chOff x="0" y="0"/>
          <a:chExt cx="0" cy="0"/>
        </a:xfrm>
      </p:grpSpPr>
      <p:sp>
        <p:nvSpPr>
          <p:cNvPr id="2" name="Rectangle 1"/>
          <p:cNvSpPr/>
          <p:nvPr userDrawn="1"/>
        </p:nvSpPr>
        <p:spPr>
          <a:xfrm>
            <a:off x="6514532" y="4872251"/>
            <a:ext cx="5677467" cy="13283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Title 1"/>
          <p:cNvSpPr>
            <a:spLocks noGrp="1"/>
          </p:cNvSpPr>
          <p:nvPr>
            <p:ph type="title"/>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vl2pPr>
              <a:defRPr>
                <a:latin typeface="Arial" panose="020B0604020202020204" pitchFamily="34" charset="0"/>
                <a:ea typeface="ＭＳ Ｐゴシック" panose="020B0600070205080204" pitchFamily="50" charset="-128"/>
                <a:cs typeface="Arial" panose="020B0604020202020204" pitchFamily="34" charset="0"/>
              </a:defRPr>
            </a:lvl2pPr>
            <a:lvl3pPr>
              <a:defRPr sz="2400">
                <a:latin typeface="Arial" panose="020B0604020202020204" pitchFamily="34" charset="0"/>
                <a:ea typeface="ＭＳ Ｐゴシック" panose="020B0600070205080204" pitchFamily="50" charset="-128"/>
                <a:cs typeface="Arial" panose="020B0604020202020204" pitchFamily="34" charset="0"/>
              </a:defRPr>
            </a:lvl3pPr>
            <a:lvl4pPr>
              <a:defRPr>
                <a:latin typeface="Arial" panose="020B0604020202020204" pitchFamily="34" charset="0"/>
                <a:ea typeface="ＭＳ Ｐゴシック" panose="020B0600070205080204" pitchFamily="50" charset="-128"/>
                <a:cs typeface="Arial" panose="020B0604020202020204" pitchFamily="34" charset="0"/>
              </a:defRPr>
            </a:lvl4pPr>
            <a:lvl5pPr>
              <a:defRPr>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99916976-5D93-46E4-A98A-FAD63E4D0EA8}" type="datetimeFigureOut">
              <a:rPr lang="en-US" smtClean="0"/>
              <a:pPr/>
              <a:t>5/7/2024</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240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vl2pPr>
              <a:defRPr>
                <a:latin typeface="Arial" panose="020B0604020202020204" pitchFamily="34" charset="0"/>
                <a:ea typeface="ＭＳ Ｐゴシック" panose="020B0600070205080204" pitchFamily="50" charset="-128"/>
                <a:cs typeface="Arial" panose="020B0604020202020204" pitchFamily="34" charset="0"/>
              </a:defRPr>
            </a:lvl2pPr>
            <a:lvl3pPr>
              <a:defRPr>
                <a:latin typeface="Arial" panose="020B0604020202020204" pitchFamily="34" charset="0"/>
                <a:ea typeface="ＭＳ Ｐゴシック" panose="020B0600070205080204" pitchFamily="50" charset="-128"/>
                <a:cs typeface="Arial" panose="020B0604020202020204" pitchFamily="34" charset="0"/>
              </a:defRPr>
            </a:lvl3pPr>
            <a:lvl4pPr>
              <a:defRPr>
                <a:latin typeface="Arial" panose="020B0604020202020204" pitchFamily="34" charset="0"/>
                <a:ea typeface="ＭＳ Ｐゴシック" panose="020B0600070205080204" pitchFamily="50" charset="-128"/>
                <a:cs typeface="Arial" panose="020B0604020202020204" pitchFamily="34" charset="0"/>
              </a:defRPr>
            </a:lvl4pPr>
            <a:lvl5pPr>
              <a:defRPr>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vl2pPr>
              <a:defRPr>
                <a:latin typeface="Arial" panose="020B0604020202020204" pitchFamily="34" charset="0"/>
                <a:ea typeface="ＭＳ Ｐゴシック" panose="020B0600070205080204" pitchFamily="50" charset="-128"/>
                <a:cs typeface="Arial" panose="020B0604020202020204" pitchFamily="34" charset="0"/>
              </a:defRPr>
            </a:lvl2pPr>
            <a:lvl3pPr>
              <a:defRPr>
                <a:latin typeface="Arial" panose="020B0604020202020204" pitchFamily="34" charset="0"/>
                <a:ea typeface="ＭＳ Ｐゴシック" panose="020B0600070205080204" pitchFamily="50" charset="-128"/>
                <a:cs typeface="Arial" panose="020B0604020202020204" pitchFamily="34" charset="0"/>
              </a:defRPr>
            </a:lvl3pPr>
            <a:lvl4pPr>
              <a:defRPr>
                <a:latin typeface="Arial" panose="020B0604020202020204" pitchFamily="34" charset="0"/>
                <a:ea typeface="ＭＳ Ｐゴシック" panose="020B0600070205080204" pitchFamily="50" charset="-128"/>
                <a:cs typeface="Arial" panose="020B0604020202020204" pitchFamily="34" charset="0"/>
              </a:defRPr>
            </a:lvl4pPr>
            <a:lvl5pPr>
              <a:defRPr>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D23BC6CE-6D1E-47E5-8859-F31AC5380EB2}" type="datetimeFigureOut">
              <a:rPr lang="en-US" smtClean="0"/>
              <a:pPr/>
              <a:t>5/7/2024</a:t>
            </a:fld>
            <a:endParaRPr lang="en-US" dirty="0"/>
          </a:p>
        </p:txBody>
      </p:sp>
      <p:sp>
        <p:nvSpPr>
          <p:cNvPr id="6" name="Footer Placeholder 5"/>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5762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69484"/>
          </a:xfrm>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06449" y="1136174"/>
            <a:ext cx="6018929" cy="417205"/>
          </a:xfrm>
        </p:spPr>
        <p:txBody>
          <a:bodyPr anchor="b">
            <a:noAutofit/>
          </a:bodyPr>
          <a:lstStyle>
            <a:lvl1pPr marL="0" indent="0">
              <a:buNone/>
              <a:defRPr sz="2800" b="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06449" y="1553379"/>
            <a:ext cx="6018929" cy="4902505"/>
          </a:xfrm>
        </p:spPr>
        <p:txBody>
          <a:bodyPr>
            <a:normAutofit/>
          </a:bodyPr>
          <a:lstStyle>
            <a:lvl1pPr>
              <a:defRPr sz="2800">
                <a:latin typeface="Arial" panose="020B0604020202020204" pitchFamily="34" charset="0"/>
                <a:ea typeface="ＭＳ Ｐゴシック" panose="020B0600070205080204" pitchFamily="50" charset="-128"/>
                <a:cs typeface="Arial" panose="020B0604020202020204" pitchFamily="34" charset="0"/>
              </a:defRPr>
            </a:lvl1pPr>
            <a:lvl2pPr>
              <a:defRPr sz="2400">
                <a:latin typeface="Arial" panose="020B0604020202020204" pitchFamily="34" charset="0"/>
                <a:ea typeface="ＭＳ Ｐゴシック" panose="020B0600070205080204" pitchFamily="50" charset="-128"/>
                <a:cs typeface="Arial" panose="020B0604020202020204" pitchFamily="34" charset="0"/>
              </a:defRPr>
            </a:lvl2pPr>
            <a:lvl3pPr>
              <a:defRPr sz="1800">
                <a:latin typeface="Arial" panose="020B0604020202020204" pitchFamily="34" charset="0"/>
                <a:ea typeface="ＭＳ Ｐゴシック" panose="020B0600070205080204" pitchFamily="50" charset="-128"/>
                <a:cs typeface="Arial" panose="020B0604020202020204" pitchFamily="34" charset="0"/>
              </a:defRPr>
            </a:lvl3pPr>
            <a:lvl4pPr>
              <a:defRPr sz="1600">
                <a:latin typeface="Arial" panose="020B0604020202020204" pitchFamily="34" charset="0"/>
                <a:ea typeface="ＭＳ Ｐゴシック" panose="020B0600070205080204" pitchFamily="50" charset="-128"/>
                <a:cs typeface="Arial" panose="020B0604020202020204" pitchFamily="34" charset="0"/>
              </a:defRPr>
            </a:lvl4pPr>
            <a:lvl5pPr>
              <a:defRPr sz="1600">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8253" y="1136174"/>
            <a:ext cx="5873748" cy="417205"/>
          </a:xfrm>
        </p:spPr>
        <p:txBody>
          <a:bodyPr vert="horz" lIns="91440" tIns="45720" rIns="91440" bIns="45720" rtlCol="0" anchor="b">
            <a:noAutofit/>
          </a:bodyPr>
          <a:lstStyle>
            <a:lvl1pPr>
              <a:buNone/>
              <a:defRPr lang="en-US" sz="2800" b="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8253" y="1553379"/>
            <a:ext cx="5873748" cy="4902505"/>
          </a:xfrm>
        </p:spPr>
        <p:txBody>
          <a:bodyPr>
            <a:normAutofit/>
          </a:bodyPr>
          <a:lstStyle>
            <a:lvl1pPr>
              <a:defRPr sz="2800">
                <a:latin typeface="Arial" panose="020B0604020202020204" pitchFamily="34" charset="0"/>
                <a:ea typeface="ＭＳ Ｐゴシック" panose="020B0600070205080204" pitchFamily="50" charset="-128"/>
                <a:cs typeface="Arial" panose="020B0604020202020204" pitchFamily="34" charset="0"/>
              </a:defRPr>
            </a:lvl1pPr>
            <a:lvl2pPr>
              <a:defRPr sz="2400">
                <a:latin typeface="Arial" panose="020B0604020202020204" pitchFamily="34" charset="0"/>
                <a:ea typeface="ＭＳ Ｐゴシック" panose="020B0600070205080204" pitchFamily="50" charset="-128"/>
                <a:cs typeface="Arial" panose="020B0604020202020204" pitchFamily="34" charset="0"/>
              </a:defRPr>
            </a:lvl2pPr>
            <a:lvl3pPr>
              <a:defRPr sz="1800">
                <a:latin typeface="Arial" panose="020B0604020202020204" pitchFamily="34" charset="0"/>
                <a:ea typeface="ＭＳ Ｐゴシック" panose="020B0600070205080204" pitchFamily="50" charset="-128"/>
                <a:cs typeface="Arial" panose="020B0604020202020204" pitchFamily="34" charset="0"/>
              </a:defRPr>
            </a:lvl3pPr>
            <a:lvl4pPr>
              <a:defRPr sz="1600">
                <a:latin typeface="Arial" panose="020B0604020202020204" pitchFamily="34" charset="0"/>
                <a:ea typeface="ＭＳ Ｐゴシック" panose="020B0600070205080204" pitchFamily="50" charset="-128"/>
                <a:cs typeface="Arial" panose="020B0604020202020204" pitchFamily="34" charset="0"/>
              </a:defRPr>
            </a:lvl4pPr>
            <a:lvl5pPr>
              <a:defRPr sz="1600">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B1B4E7C4-4DA4-404D-9965-B13F2DD7D8BF}" type="datetimeFigureOut">
              <a:rPr lang="en-US" smtClean="0"/>
              <a:pPr/>
              <a:t>5/7/2024</a:t>
            </a:fld>
            <a:endParaRPr lang="en-US" dirty="0"/>
          </a:p>
        </p:txBody>
      </p:sp>
      <p:sp>
        <p:nvSpPr>
          <p:cNvPr id="8" name="Footer Placeholder 7"/>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9" name="Slide Number Placeholder 8"/>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489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476FB7AA-4A53-424F-AD41-70827B6504BA}" type="datetimeFigureOut">
              <a:rPr lang="en-US" smtClean="0"/>
              <a:pPr/>
              <a:t>5/7/2024</a:t>
            </a:fld>
            <a:endParaRPr lang="en-US" dirty="0"/>
          </a:p>
        </p:txBody>
      </p:sp>
      <p:sp>
        <p:nvSpPr>
          <p:cNvPr id="4" name="Footer Placeholder 3"/>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5" name="Slide Number Placeholder 4"/>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957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E7884882-FB12-4BC8-9960-9AD8104D7FAE}" type="datetimeFigureOut">
              <a:rPr lang="en-US" smtClean="0"/>
              <a:pPr/>
              <a:t>5/7/2024</a:t>
            </a:fld>
            <a:endParaRPr lang="en-US" dirty="0"/>
          </a:p>
        </p:txBody>
      </p:sp>
      <p:sp>
        <p:nvSpPr>
          <p:cNvPr id="3" name="Footer Placeholder 2"/>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4" name="Slide Number Placeholder 3"/>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4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8" name="Rectangle 7"/>
          <p:cNvSpPr/>
          <p:nvPr userDrawn="1"/>
        </p:nvSpPr>
        <p:spPr>
          <a:xfrm>
            <a:off x="0" y="0"/>
            <a:ext cx="12192000" cy="1338996"/>
          </a:xfrm>
          <a:prstGeom prst="rect">
            <a:avLst/>
          </a:prstGeom>
          <a:solidFill>
            <a:srgbClr val="F26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a:xfrm>
            <a:off x="0" y="13435"/>
            <a:ext cx="12192000" cy="1325563"/>
          </a:xfrm>
        </p:spPr>
        <p:txBody>
          <a:bodyPr/>
          <a:lstStyle>
            <a:lvl1pPr>
              <a:defRPr>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B1D3D7D1-F039-48D5-8301-FB775D5A1E80}" type="datetimeFigureOut">
              <a:rPr lang="en-US" smtClean="0"/>
              <a:pPr/>
              <a:t>5/7/2024</a:t>
            </a:fld>
            <a:endParaRPr lang="en-US" dirty="0"/>
          </a:p>
        </p:txBody>
      </p:sp>
      <p:sp>
        <p:nvSpPr>
          <p:cNvPr id="4" name="Footer Placeholder 3"/>
          <p:cNvSpPr>
            <a:spLocks noGrp="1"/>
          </p:cNvSpPr>
          <p:nvPr>
            <p:ph type="ftr" sz="quarter" idx="11"/>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panose="020B0604020202020204" pitchFamily="34" charset="0"/>
                <a:ea typeface="ＭＳ Ｐゴシック" panose="020B0600070205080204" pitchFamily="50" charset="-128"/>
                <a:cs typeface="Arial" panose="020B0604020202020204" pitchFamily="34" charset="0"/>
              </a:defRPr>
            </a:lvl1pPr>
          </a:lstStyle>
          <a:p>
            <a:fld id="{7231451C-58D5-4D3A-B1F5-0A46D3B68160}" type="slidenum">
              <a:rPr lang="en-US" smtClean="0"/>
              <a:pPr/>
              <a:t>‹#›</a:t>
            </a:fld>
            <a:endParaRPr lang="en-US" dirty="0"/>
          </a:p>
        </p:txBody>
      </p:sp>
      <p:sp>
        <p:nvSpPr>
          <p:cNvPr id="7" name="Text Placeholder 6"/>
          <p:cNvSpPr>
            <a:spLocks noGrp="1"/>
          </p:cNvSpPr>
          <p:nvPr>
            <p:ph type="body" sz="quarter" idx="13"/>
          </p:nvPr>
        </p:nvSpPr>
        <p:spPr>
          <a:xfrm>
            <a:off x="261426" y="1452282"/>
            <a:ext cx="11930575" cy="4904068"/>
          </a:xfrm>
        </p:spPr>
        <p:txBody>
          <a:bodyPr>
            <a:normAutofit/>
          </a:bodyPr>
          <a:lstStyle>
            <a:lvl1pPr>
              <a:defRPr sz="2400">
                <a:latin typeface="Arial" panose="020B0604020202020204" pitchFamily="34" charset="0"/>
                <a:ea typeface="ＭＳ Ｐゴシック" panose="020B0600070205080204" pitchFamily="50" charset="-128"/>
                <a:cs typeface="Arial" panose="020B0604020202020204" pitchFamily="34" charset="0"/>
              </a:defRPr>
            </a:lvl1pPr>
            <a:lvl2pPr>
              <a:defRPr sz="2100">
                <a:latin typeface="Arial" panose="020B0604020202020204" pitchFamily="34" charset="0"/>
                <a:ea typeface="ＭＳ Ｐゴシック" panose="020B0600070205080204" pitchFamily="50" charset="-128"/>
                <a:cs typeface="Arial" panose="020B0604020202020204" pitchFamily="34" charset="0"/>
              </a:defRPr>
            </a:lvl2pPr>
            <a:lvl3pPr>
              <a:defRPr sz="1800">
                <a:latin typeface="Arial" panose="020B0604020202020204" pitchFamily="34" charset="0"/>
                <a:ea typeface="ＭＳ Ｐゴシック" panose="020B0600070205080204" pitchFamily="50" charset="-128"/>
                <a:cs typeface="Arial" panose="020B0604020202020204" pitchFamily="34" charset="0"/>
              </a:defRPr>
            </a:lvl3pPr>
            <a:lvl4pPr>
              <a:defRPr sz="1500">
                <a:latin typeface="Arial" panose="020B0604020202020204" pitchFamily="34" charset="0"/>
                <a:ea typeface="ＭＳ Ｐゴシック" panose="020B0600070205080204" pitchFamily="50" charset="-128"/>
                <a:cs typeface="Arial" panose="020B0604020202020204" pitchFamily="34" charset="0"/>
              </a:defRPr>
            </a:lvl4pPr>
            <a:lvl5pPr>
              <a:defRPr sz="1500">
                <a:latin typeface="Arial" panose="020B0604020202020204" pitchFamily="34" charset="0"/>
                <a:ea typeface="ＭＳ Ｐゴシック" panose="020B0600070205080204" pitchFamily="50" charset="-128"/>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1862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12"/>
          <a:stretch>
            <a:fillRect/>
          </a:stretch>
        </p:blipFill>
        <p:spPr>
          <a:xfrm>
            <a:off x="0" y="2"/>
            <a:ext cx="12192000" cy="101065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Placeholder 1"/>
          <p:cNvSpPr>
            <a:spLocks noGrp="1"/>
          </p:cNvSpPr>
          <p:nvPr>
            <p:ph type="title"/>
          </p:nvPr>
        </p:nvSpPr>
        <p:spPr>
          <a:xfrm>
            <a:off x="0" y="1"/>
            <a:ext cx="12192000" cy="101065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2505" y="1155033"/>
            <a:ext cx="11999495" cy="50319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ea typeface="ＭＳ Ｐゴシック" panose="020B0600070205080204" pitchFamily="50" charset="-128"/>
                <a:cs typeface="Arial" panose="020B0604020202020204" pitchFamily="34" charset="0"/>
              </a:defRPr>
            </a:lvl1pPr>
          </a:lstStyle>
          <a:p>
            <a:fld id="{51CF1133-3259-4C45-BABA-5B62D9C6F78D}" type="datetimeFigureOut">
              <a:rPr lang="en-US" smtClean="0"/>
              <a:pPr/>
              <a:t>5/7/2024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ea typeface="ＭＳ Ｐゴシック" panose="020B0600070205080204" pitchFamily="50" charset="-128"/>
                <a:cs typeface="Arial" panose="020B0604020202020204" pitchFamily="34" charset="0"/>
              </a:defRPr>
            </a:lvl1pPr>
          </a:lstStyle>
          <a:p>
            <a:r>
              <a:rPr lang="en-US"/>
              <a:t>
              </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ea typeface="ＭＳ Ｐゴシック" panose="020B0600070205080204" pitchFamily="50" charset="-128"/>
                <a:cs typeface="Arial" panose="020B0604020202020204" pitchFamily="34" charset="0"/>
              </a:defRPr>
            </a:lvl1pPr>
          </a:lstStyle>
          <a:p>
            <a:fld id="{6D22F896-40B5-4ADD-8801-0D06FADFA095}" type="slidenum">
              <a:rPr lang="en-US" smtClean="0"/>
              <a:pPr/>
              <a:t>‹#›</a:t>
            </a:fld>
            <a:endParaRPr lang="en-US" dirty="0"/>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1000" y="6350057"/>
            <a:ext cx="1768760" cy="423338"/>
          </a:xfrm>
          <a:prstGeom prst="rect">
            <a:avLst/>
          </a:prstGeom>
        </p:spPr>
      </p:pic>
    </p:spTree>
    <p:extLst>
      <p:ext uri="{BB962C8B-B14F-4D97-AF65-F5344CB8AC3E}">
        <p14:creationId xmlns:p14="http://schemas.microsoft.com/office/powerpoint/2010/main" val="814422271"/>
      </p:ext>
    </p:extLst>
  </p:cSld>
  <p:clrMap bg1="dk1" tx1="lt1" bg2="dk2" tx2="lt2" accent1="accent1" accent2="accent2" accent3="accent3" accent4="accent4" accent5="accent5" accent6="accent6" hlink="hlink" folHlink="folHlink"/>
  <p:sldLayoutIdLst>
    <p:sldLayoutId id="2147483671" r:id="rId1"/>
    <p:sldLayoutId id="2147483688" r:id="rId2"/>
    <p:sldLayoutId id="2147483672" r:id="rId3"/>
    <p:sldLayoutId id="2147483689" r:id="rId4"/>
    <p:sldLayoutId id="2147483674" r:id="rId5"/>
    <p:sldLayoutId id="2147483675" r:id="rId6"/>
    <p:sldLayoutId id="2147483676" r:id="rId7"/>
    <p:sldLayoutId id="2147483677" r:id="rId8"/>
    <p:sldLayoutId id="2147483690" r:id="rId9"/>
    <p:sldLayoutId id="2147483691" r:id="rId10"/>
  </p:sldLayoutIdLst>
  <p:hf sldNum="0" hdr="0" ftr="0" dt="0"/>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Arial" panose="020B0604020202020204" pitchFamily="34" charset="0"/>
          <a:ea typeface="ＭＳ Ｐゴシック" panose="020B0600070205080204" pitchFamily="50" charset="-128"/>
          <a:cs typeface="Arial" panose="020B0604020202020204" pitchFamily="34" charset="0"/>
        </a:defRPr>
      </a:lvl1pPr>
    </p:titleStyle>
    <p:body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Arial" panose="020B0604020202020204" pitchFamily="34" charset="0"/>
          <a:ea typeface="ＭＳ Ｐゴシック" panose="020B0600070205080204" pitchFamily="50" charset="-128"/>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tmp"/><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slideLayout" Target="../slideLayouts/slideLayout3.xml"/><Relationship Id="rId5" Type="http://schemas.openxmlformats.org/officeDocument/2006/relationships/image" Target="../media/image81.gif"/><Relationship Id="rId4" Type="http://schemas.openxmlformats.org/officeDocument/2006/relationships/image" Target="../media/image80.gif"/></Relationships>
</file>

<file path=ppt/slides/_rels/slide7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3.xml"/><Relationship Id="rId6" Type="http://schemas.openxmlformats.org/officeDocument/2006/relationships/image" Target="../media/image86.gif"/><Relationship Id="rId5" Type="http://schemas.openxmlformats.org/officeDocument/2006/relationships/image" Target="../media/image85.gif"/><Relationship Id="rId4" Type="http://schemas.openxmlformats.org/officeDocument/2006/relationships/image" Target="../media/image84.gif"/></Relationships>
</file>

<file path=ppt/slides/_rels/slide79.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gif"/><Relationship Id="rId1" Type="http://schemas.openxmlformats.org/officeDocument/2006/relationships/slideLayout" Target="../slideLayouts/slideLayout3.xml"/><Relationship Id="rId4" Type="http://schemas.openxmlformats.org/officeDocument/2006/relationships/image" Target="../media/image8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3597" y="1763995"/>
            <a:ext cx="8758989" cy="2763760"/>
          </a:xfrm>
        </p:spPr>
        <p:txBody>
          <a:bodyPr>
            <a:normAutofit fontScale="90000"/>
          </a:bodyPr>
          <a:lstStyle/>
          <a:p>
            <a:r>
              <a:rPr lang="ja-JP" dirty="0">
                <a:latin typeface="Arial"/>
                <a:ea typeface="ＭＳ Ｐゴシック"/>
                <a:cs typeface="Arial"/>
              </a:rPr>
              <a:t>Power BI for Excel</a:t>
            </a:r>
            <a:br>
              <a:rPr dirty="0">
                <a:latin typeface="Arial" panose="020B0604020202020204" pitchFamily="34" charset="0"/>
                <a:ea typeface="ＭＳ Ｐゴシック" panose="020B0600070205080204" pitchFamily="50" charset="-128"/>
                <a:cs typeface="Arial" panose="020B0604020202020204" pitchFamily="34" charset="0"/>
              </a:rPr>
            </a:br>
            <a:r>
              <a:rPr lang="ja-JP" dirty="0">
                <a:latin typeface="Arial"/>
                <a:ea typeface="ＭＳ Ｐゴシック"/>
                <a:cs typeface="Arial"/>
              </a:rPr>
              <a:t> 2016</a:t>
            </a:r>
            <a:br>
              <a:rPr dirty="0">
                <a:latin typeface="Arial" panose="020B0604020202020204" pitchFamily="34" charset="0"/>
                <a:ea typeface="ＭＳ Ｐゴシック" panose="020B0600070205080204" pitchFamily="50" charset="-128"/>
                <a:cs typeface="Arial" panose="020B0604020202020204" pitchFamily="34" charset="0"/>
              </a:rPr>
            </a:br>
            <a:r>
              <a:rPr lang="ja-JP">
                <a:latin typeface="Arial"/>
                <a:ea typeface="ＭＳ Ｐゴシック"/>
                <a:cs typeface="Arial"/>
              </a:rPr>
              <a:t>レポートビルダー</a:t>
            </a:r>
          </a:p>
        </p:txBody>
      </p:sp>
      <p:sp>
        <p:nvSpPr>
          <p:cNvPr id="4" name="サブタイトル 3"/>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59667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754093" y="1471770"/>
            <a:ext cx="2958145" cy="3547872"/>
          </a:xfrm>
          <a:prstGeom prst="rect">
            <a:avLst/>
          </a:prstGeom>
        </p:spPr>
      </p:pic>
      <p:sp>
        <p:nvSpPr>
          <p:cNvPr id="110" name="Rectangle 109"/>
          <p:cNvSpPr/>
          <p:nvPr/>
        </p:nvSpPr>
        <p:spPr>
          <a:xfrm>
            <a:off x="6422846" y="5887642"/>
            <a:ext cx="5192211" cy="8958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Rectangle 38"/>
          <p:cNvSpPr/>
          <p:nvPr/>
        </p:nvSpPr>
        <p:spPr>
          <a:xfrm>
            <a:off x="6365695" y="5184442"/>
            <a:ext cx="4620296" cy="9038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4" name="Picture 3"/>
          <p:cNvPicPr>
            <a:picLocks/>
          </p:cNvPicPr>
          <p:nvPr/>
        </p:nvPicPr>
        <p:blipFill rotWithShape="1">
          <a:blip r:embed="rId4">
            <a:clrChange>
              <a:clrFrom>
                <a:srgbClr val="FFFFFF"/>
              </a:clrFrom>
              <a:clrTo>
                <a:srgbClr val="FFFFFF">
                  <a:alpha val="0"/>
                </a:srgbClr>
              </a:clrTo>
            </a:clrChange>
          </a:blip>
          <a:srcRect t="3499" r="3694"/>
          <a:stretch/>
        </p:blipFill>
        <p:spPr>
          <a:xfrm>
            <a:off x="603704" y="839316"/>
            <a:ext cx="8187359" cy="5361337"/>
          </a:xfrm>
          <a:prstGeom prst="rect">
            <a:avLst/>
          </a:prstGeom>
        </p:spPr>
      </p:pic>
      <p:pic>
        <p:nvPicPr>
          <p:cNvPr id="5" name="Picture 4"/>
          <p:cNvPicPr>
            <a:picLocks/>
          </p:cNvPicPr>
          <p:nvPr/>
        </p:nvPicPr>
        <p:blipFill rotWithShape="1">
          <a:blip r:embed="rId5"/>
          <a:srcRect r="3570"/>
          <a:stretch/>
        </p:blipFill>
        <p:spPr>
          <a:xfrm>
            <a:off x="608421" y="4577642"/>
            <a:ext cx="8192714" cy="1621972"/>
          </a:xfrm>
          <a:prstGeom prst="rect">
            <a:avLst/>
          </a:prstGeom>
        </p:spPr>
      </p:pic>
      <p:pic>
        <p:nvPicPr>
          <p:cNvPr id="6" name="Picture 5"/>
          <p:cNvPicPr>
            <a:picLocks/>
          </p:cNvPicPr>
          <p:nvPr/>
        </p:nvPicPr>
        <p:blipFill rotWithShape="1">
          <a:blip r:embed="rId6"/>
          <a:srcRect r="4113"/>
          <a:stretch/>
        </p:blipFill>
        <p:spPr>
          <a:xfrm>
            <a:off x="609417" y="2138623"/>
            <a:ext cx="8146617" cy="2143985"/>
          </a:xfrm>
          <a:prstGeom prst="rect">
            <a:avLst/>
          </a:prstGeom>
        </p:spPr>
      </p:pic>
      <p:pic>
        <p:nvPicPr>
          <p:cNvPr id="7" name="Picture 6"/>
          <p:cNvPicPr>
            <a:picLocks/>
          </p:cNvPicPr>
          <p:nvPr/>
        </p:nvPicPr>
        <p:blipFill rotWithShape="1">
          <a:blip r:embed="rId7">
            <a:clrChange>
              <a:clrFrom>
                <a:srgbClr val="FFFFFF"/>
              </a:clrFrom>
              <a:clrTo>
                <a:srgbClr val="FFFFFF">
                  <a:alpha val="0"/>
                </a:srgbClr>
              </a:clrTo>
            </a:clrChange>
          </a:blip>
          <a:srcRect t="12408" r="3684"/>
          <a:stretch/>
        </p:blipFill>
        <p:spPr>
          <a:xfrm>
            <a:off x="602276" y="980254"/>
            <a:ext cx="8177919" cy="2340636"/>
          </a:xfrm>
          <a:prstGeom prst="rect">
            <a:avLst/>
          </a:prstGeom>
        </p:spPr>
      </p:pic>
      <p:sp>
        <p:nvSpPr>
          <p:cNvPr id="2" name="Title 1"/>
          <p:cNvSpPr>
            <a:spLocks noGrp="1"/>
          </p:cNvSpPr>
          <p:nvPr>
            <p:ph type="title"/>
          </p:nvPr>
        </p:nvSpPr>
        <p:spPr/>
        <p:txBody>
          <a:bodyPr/>
          <a:lstStyle/>
          <a:p>
            <a:r>
              <a:rPr lang="ja-JP" dirty="0"/>
              <a:t>トピックC：セルフサービスBIモデル</a:t>
            </a:r>
          </a:p>
        </p:txBody>
      </p:sp>
      <p:grpSp>
        <p:nvGrpSpPr>
          <p:cNvPr id="31" name="Group 30"/>
          <p:cNvGrpSpPr/>
          <p:nvPr/>
        </p:nvGrpSpPr>
        <p:grpSpPr>
          <a:xfrm>
            <a:off x="7231519" y="3720829"/>
            <a:ext cx="1070256" cy="849021"/>
            <a:chOff x="1493044" y="3862135"/>
            <a:chExt cx="1807355" cy="1433753"/>
          </a:xfrm>
        </p:grpSpPr>
        <p:pic>
          <p:nvPicPr>
            <p:cNvPr id="38" name="Picture 37"/>
            <p:cNvPicPr>
              <a:picLocks noChangeAspect="1"/>
            </p:cNvPicPr>
            <p:nvPr/>
          </p:nvPicPr>
          <p:blipFill>
            <a:blip r:embed="rId8"/>
            <a:stretch>
              <a:fillRect/>
            </a:stretch>
          </p:blipFill>
          <p:spPr>
            <a:xfrm>
              <a:off x="1493044" y="3862135"/>
              <a:ext cx="1807355" cy="1433753"/>
            </a:xfrm>
            <a:prstGeom prst="rect">
              <a:avLst/>
            </a:prstGeom>
          </p:spPr>
        </p:pic>
        <p:sp>
          <p:nvSpPr>
            <p:cNvPr id="40" name="TextBox 39"/>
            <p:cNvSpPr txBox="1"/>
            <p:nvPr/>
          </p:nvSpPr>
          <p:spPr>
            <a:xfrm>
              <a:off x="1493044" y="4377941"/>
              <a:ext cx="1807355" cy="42879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ja-JP" sz="105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Power Pivot</a:t>
              </a:r>
            </a:p>
          </p:txBody>
        </p:sp>
      </p:grpSp>
      <p:pic>
        <p:nvPicPr>
          <p:cNvPr id="41" name="Picture 40"/>
          <p:cNvPicPr>
            <a:picLocks noChangeAspect="1"/>
          </p:cNvPicPr>
          <p:nvPr/>
        </p:nvPicPr>
        <p:blipFill>
          <a:blip r:embed="rId9"/>
          <a:stretch>
            <a:fillRect/>
          </a:stretch>
        </p:blipFill>
        <p:spPr>
          <a:xfrm>
            <a:off x="9837775" y="3840337"/>
            <a:ext cx="811530" cy="872395"/>
          </a:xfrm>
          <a:prstGeom prst="rect">
            <a:avLst/>
          </a:prstGeom>
        </p:spPr>
      </p:pic>
      <p:sp>
        <p:nvSpPr>
          <p:cNvPr id="11" name="Rounded Rectangle 10"/>
          <p:cNvSpPr/>
          <p:nvPr/>
        </p:nvSpPr>
        <p:spPr>
          <a:xfrm>
            <a:off x="609416" y="5379169"/>
            <a:ext cx="2220864" cy="469029"/>
          </a:xfrm>
          <a:prstGeom prst="roundRect">
            <a:avLst/>
          </a:prstGeom>
          <a:solidFill>
            <a:srgbClr val="154D73"/>
          </a:solidFill>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rtlCol="0" anchor="ctr"/>
          <a:lstStyle/>
          <a:p>
            <a:pPr algn="ctr"/>
            <a:r>
              <a:rPr lang="ja-JP" sz="1600" dirty="0">
                <a:latin typeface="Arial" panose="020B0604020202020204" pitchFamily="34" charset="0"/>
                <a:ea typeface="ＭＳ Ｐゴシック" panose="020B0600070205080204" pitchFamily="50" charset="-128"/>
                <a:cs typeface="Arial" panose="020B0604020202020204" pitchFamily="34" charset="0"/>
              </a:rPr>
              <a:t>データベース管理者</a:t>
            </a:r>
          </a:p>
        </p:txBody>
      </p:sp>
      <p:sp>
        <p:nvSpPr>
          <p:cNvPr id="32" name="Rounded Rectangle 31"/>
          <p:cNvSpPr/>
          <p:nvPr/>
        </p:nvSpPr>
        <p:spPr>
          <a:xfrm>
            <a:off x="609417" y="3937451"/>
            <a:ext cx="2220864" cy="469029"/>
          </a:xfrm>
          <a:prstGeom prst="roundRect">
            <a:avLst/>
          </a:prstGeom>
          <a:solidFill>
            <a:srgbClr val="154D73"/>
          </a:solidFill>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rtlCol="0" anchor="ctr"/>
          <a:lstStyle/>
          <a:p>
            <a:pPr algn="ctr"/>
            <a:r>
              <a:rPr lang="ja-JP" sz="1600" dirty="0">
                <a:latin typeface="Arial" panose="020B0604020202020204" pitchFamily="34" charset="0"/>
                <a:ea typeface="ＭＳ Ｐゴシック" panose="020B0600070205080204" pitchFamily="50" charset="-128"/>
                <a:cs typeface="Arial" panose="020B0604020202020204" pitchFamily="34" charset="0"/>
              </a:rPr>
              <a:t>データモデル</a:t>
            </a:r>
            <a:br>
              <a:rPr lang="en-US" altLang="ja-JP" sz="1600" dirty="0">
                <a:latin typeface="Arial" panose="020B0604020202020204" pitchFamily="34" charset="0"/>
                <a:ea typeface="ＭＳ Ｐゴシック" panose="020B0600070205080204" pitchFamily="50" charset="-128"/>
                <a:cs typeface="Arial" panose="020B0604020202020204" pitchFamily="34" charset="0"/>
              </a:rPr>
            </a:br>
            <a:r>
              <a:rPr lang="ja-JP" sz="1600" dirty="0">
                <a:latin typeface="Arial" panose="020B0604020202020204" pitchFamily="34" charset="0"/>
                <a:ea typeface="ＭＳ Ｐゴシック" panose="020B0600070205080204" pitchFamily="50" charset="-128"/>
                <a:cs typeface="Arial" panose="020B0604020202020204" pitchFamily="34" charset="0"/>
              </a:rPr>
              <a:t>デザイナー</a:t>
            </a:r>
          </a:p>
        </p:txBody>
      </p:sp>
      <p:sp>
        <p:nvSpPr>
          <p:cNvPr id="33" name="Rounded Rectangle 32"/>
          <p:cNvSpPr/>
          <p:nvPr/>
        </p:nvSpPr>
        <p:spPr>
          <a:xfrm>
            <a:off x="609418" y="1978021"/>
            <a:ext cx="2220864" cy="469029"/>
          </a:xfrm>
          <a:prstGeom prst="roundRect">
            <a:avLst/>
          </a:prstGeom>
          <a:solidFill>
            <a:srgbClr val="154D73"/>
          </a:solidFill>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rtlCol="0" anchor="ctr"/>
          <a:lstStyle/>
          <a:p>
            <a:pPr algn="ctr"/>
            <a:r>
              <a:rPr lang="ja-JP" sz="1600" dirty="0">
                <a:latin typeface="Arial" panose="020B0604020202020204" pitchFamily="34" charset="0"/>
                <a:ea typeface="ＭＳ Ｐゴシック" panose="020B0600070205080204" pitchFamily="50" charset="-128"/>
                <a:cs typeface="Arial" panose="020B0604020202020204" pitchFamily="34" charset="0"/>
              </a:rPr>
              <a:t>レポートビルダー</a:t>
            </a:r>
          </a:p>
        </p:txBody>
      </p:sp>
      <p:pic>
        <p:nvPicPr>
          <p:cNvPr id="34" name="Picture 33"/>
          <p:cNvPicPr>
            <a:picLocks noChangeAspect="1"/>
          </p:cNvPicPr>
          <p:nvPr/>
        </p:nvPicPr>
        <p:blipFill>
          <a:blip r:embed="rId10"/>
          <a:stretch>
            <a:fillRect/>
          </a:stretch>
        </p:blipFill>
        <p:spPr>
          <a:xfrm>
            <a:off x="10994862" y="5567948"/>
            <a:ext cx="669352" cy="1120140"/>
          </a:xfrm>
          <a:prstGeom prst="rect">
            <a:avLst/>
          </a:prstGeom>
        </p:spPr>
      </p:pic>
      <p:pic>
        <p:nvPicPr>
          <p:cNvPr id="42" name="Picture 41"/>
          <p:cNvPicPr>
            <a:picLocks noChangeAspect="1"/>
          </p:cNvPicPr>
          <p:nvPr/>
        </p:nvPicPr>
        <p:blipFill>
          <a:blip r:embed="rId11"/>
          <a:stretch>
            <a:fillRect/>
          </a:stretch>
        </p:blipFill>
        <p:spPr>
          <a:xfrm>
            <a:off x="5879457" y="5005930"/>
            <a:ext cx="792294" cy="915236"/>
          </a:xfrm>
          <a:prstGeom prst="rect">
            <a:avLst/>
          </a:prstGeom>
        </p:spPr>
      </p:pic>
      <p:pic>
        <p:nvPicPr>
          <p:cNvPr id="43" name="Picture 42"/>
          <p:cNvPicPr>
            <a:picLocks noChangeAspect="1"/>
          </p:cNvPicPr>
          <p:nvPr/>
        </p:nvPicPr>
        <p:blipFill>
          <a:blip r:embed="rId12">
            <a:clrChange>
              <a:clrFrom>
                <a:srgbClr val="FBFBFB"/>
              </a:clrFrom>
              <a:clrTo>
                <a:srgbClr val="FBFBFB">
                  <a:alpha val="0"/>
                </a:srgbClr>
              </a:clrTo>
            </a:clrChange>
          </a:blip>
          <a:stretch>
            <a:fillRect/>
          </a:stretch>
        </p:blipFill>
        <p:spPr>
          <a:xfrm>
            <a:off x="6458208" y="5833647"/>
            <a:ext cx="876132" cy="783908"/>
          </a:xfrm>
          <a:prstGeom prst="rect">
            <a:avLst/>
          </a:prstGeom>
        </p:spPr>
      </p:pic>
      <p:pic>
        <p:nvPicPr>
          <p:cNvPr id="46" name="Picture 45"/>
          <p:cNvPicPr>
            <a:picLocks noChangeAspect="1"/>
          </p:cNvPicPr>
          <p:nvPr/>
        </p:nvPicPr>
        <p:blipFill>
          <a:blip r:embed="rId13"/>
          <a:stretch>
            <a:fillRect/>
          </a:stretch>
        </p:blipFill>
        <p:spPr>
          <a:xfrm>
            <a:off x="8442821" y="5015510"/>
            <a:ext cx="1183381" cy="953877"/>
          </a:xfrm>
          <a:prstGeom prst="rect">
            <a:avLst/>
          </a:prstGeom>
        </p:spPr>
      </p:pic>
      <p:pic>
        <p:nvPicPr>
          <p:cNvPr id="47" name="Picture 46"/>
          <p:cNvPicPr>
            <a:picLocks noChangeAspect="1"/>
          </p:cNvPicPr>
          <p:nvPr/>
        </p:nvPicPr>
        <p:blipFill>
          <a:blip r:embed="rId14"/>
          <a:stretch>
            <a:fillRect/>
          </a:stretch>
        </p:blipFill>
        <p:spPr>
          <a:xfrm>
            <a:off x="9869321" y="5081893"/>
            <a:ext cx="1081728" cy="791853"/>
          </a:xfrm>
          <a:prstGeom prst="rect">
            <a:avLst/>
          </a:prstGeom>
        </p:spPr>
      </p:pic>
      <p:pic>
        <p:nvPicPr>
          <p:cNvPr id="48" name="Picture 47"/>
          <p:cNvPicPr>
            <a:picLocks noChangeAspect="1"/>
          </p:cNvPicPr>
          <p:nvPr/>
        </p:nvPicPr>
        <p:blipFill>
          <a:blip r:embed="rId15"/>
          <a:stretch>
            <a:fillRect/>
          </a:stretch>
        </p:blipFill>
        <p:spPr>
          <a:xfrm>
            <a:off x="7000529" y="5124086"/>
            <a:ext cx="1128267" cy="614120"/>
          </a:xfrm>
          <a:prstGeom prst="rect">
            <a:avLst/>
          </a:prstGeom>
        </p:spPr>
      </p:pic>
      <p:pic>
        <p:nvPicPr>
          <p:cNvPr id="51" name="Picture 50"/>
          <p:cNvPicPr>
            <a:picLocks noChangeAspect="1"/>
          </p:cNvPicPr>
          <p:nvPr/>
        </p:nvPicPr>
        <p:blipFill>
          <a:blip r:embed="rId16"/>
          <a:stretch>
            <a:fillRect/>
          </a:stretch>
        </p:blipFill>
        <p:spPr>
          <a:xfrm>
            <a:off x="7740826" y="5889069"/>
            <a:ext cx="1003133" cy="561754"/>
          </a:xfrm>
          <a:prstGeom prst="rect">
            <a:avLst/>
          </a:prstGeom>
        </p:spPr>
      </p:pic>
      <p:pic>
        <p:nvPicPr>
          <p:cNvPr id="52" name="Picture 51"/>
          <p:cNvPicPr>
            <a:picLocks noChangeAspect="1"/>
          </p:cNvPicPr>
          <p:nvPr/>
        </p:nvPicPr>
        <p:blipFill>
          <a:blip r:embed="rId17"/>
          <a:stretch>
            <a:fillRect/>
          </a:stretch>
        </p:blipFill>
        <p:spPr>
          <a:xfrm>
            <a:off x="9083682" y="6231113"/>
            <a:ext cx="1543258" cy="254184"/>
          </a:xfrm>
          <a:prstGeom prst="rect">
            <a:avLst/>
          </a:prstGeom>
        </p:spPr>
      </p:pic>
      <p:sp>
        <p:nvSpPr>
          <p:cNvPr id="111" name="Rectangle 110"/>
          <p:cNvSpPr/>
          <p:nvPr/>
        </p:nvSpPr>
        <p:spPr>
          <a:xfrm>
            <a:off x="8538572" y="1281876"/>
            <a:ext cx="3454400" cy="554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12" name="Group 111"/>
          <p:cNvGrpSpPr/>
          <p:nvPr/>
        </p:nvGrpSpPr>
        <p:grpSpPr>
          <a:xfrm>
            <a:off x="6395235" y="1700830"/>
            <a:ext cx="1608133" cy="1187537"/>
            <a:chOff x="6097456" y="2106376"/>
            <a:chExt cx="1957316" cy="1445393"/>
          </a:xfrm>
        </p:grpSpPr>
        <p:sp>
          <p:nvSpPr>
            <p:cNvPr id="113" name="TextBox 13"/>
            <p:cNvSpPr txBox="1"/>
            <p:nvPr/>
          </p:nvSpPr>
          <p:spPr>
            <a:xfrm>
              <a:off x="6097456" y="3139703"/>
              <a:ext cx="1957316" cy="41206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sz="16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ピボットテーブル</a:t>
              </a:r>
            </a:p>
          </p:txBody>
        </p:sp>
        <p:grpSp>
          <p:nvGrpSpPr>
            <p:cNvPr id="114" name="Group 113"/>
            <p:cNvGrpSpPr/>
            <p:nvPr/>
          </p:nvGrpSpPr>
          <p:grpSpPr>
            <a:xfrm>
              <a:off x="6640754" y="2106376"/>
              <a:ext cx="926601" cy="960120"/>
              <a:chOff x="6750298" y="2214138"/>
              <a:chExt cx="926601" cy="960120"/>
            </a:xfrm>
          </p:grpSpPr>
          <p:sp>
            <p:nvSpPr>
              <p:cNvPr id="115" name="Rectangle 114"/>
              <p:cNvSpPr/>
              <p:nvPr/>
            </p:nvSpPr>
            <p:spPr>
              <a:xfrm>
                <a:off x="6750298" y="2214138"/>
                <a:ext cx="926601" cy="960120"/>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16" name="Group 115"/>
              <p:cNvGrpSpPr/>
              <p:nvPr/>
            </p:nvGrpSpPr>
            <p:grpSpPr>
              <a:xfrm>
                <a:off x="6789119" y="2263106"/>
                <a:ext cx="848959" cy="862185"/>
                <a:chOff x="5555336" y="2365757"/>
                <a:chExt cx="848959" cy="862185"/>
              </a:xfrm>
            </p:grpSpPr>
            <p:pic>
              <p:nvPicPr>
                <p:cNvPr id="117" name="Picture 116"/>
                <p:cNvPicPr>
                  <a:picLocks noChangeAspect="1"/>
                </p:cNvPicPr>
                <p:nvPr/>
              </p:nvPicPr>
              <p:blipFill>
                <a:blip r:embed="rId18">
                  <a:clrChange>
                    <a:clrFrom>
                      <a:srgbClr val="FFFFFF"/>
                    </a:clrFrom>
                    <a:clrTo>
                      <a:srgbClr val="FFFFFF">
                        <a:alpha val="0"/>
                      </a:srgbClr>
                    </a:clrTo>
                  </a:clrChange>
                  <a:duotone>
                    <a:schemeClr val="accent6">
                      <a:shade val="45000"/>
                      <a:satMod val="135000"/>
                    </a:schemeClr>
                    <a:prstClr val="white"/>
                  </a:duotone>
                </a:blip>
                <a:stretch>
                  <a:fillRect/>
                </a:stretch>
              </p:blipFill>
              <p:spPr>
                <a:xfrm rot="10800000">
                  <a:off x="5829128" y="2638488"/>
                  <a:ext cx="514350" cy="542925"/>
                </a:xfrm>
                <a:prstGeom prst="rect">
                  <a:avLst/>
                </a:prstGeom>
              </p:spPr>
            </p:pic>
            <p:sp>
              <p:nvSpPr>
                <p:cNvPr id="118" name="Rectangle 117"/>
                <p:cNvSpPr/>
                <p:nvPr/>
              </p:nvSpPr>
              <p:spPr>
                <a:xfrm>
                  <a:off x="5555336" y="2591960"/>
                  <a:ext cx="189851" cy="635982"/>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19" name="Rectangle 118"/>
                <p:cNvSpPr/>
                <p:nvPr/>
              </p:nvSpPr>
              <p:spPr>
                <a:xfrm rot="16200000">
                  <a:off x="5991378" y="2142692"/>
                  <a:ext cx="189851" cy="635982"/>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20" name="Rectangle 119"/>
                <p:cNvSpPr/>
                <p:nvPr/>
              </p:nvSpPr>
              <p:spPr>
                <a:xfrm>
                  <a:off x="5555336" y="2365757"/>
                  <a:ext cx="189851" cy="192024"/>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grpSp>
      </p:grpSp>
      <p:grpSp>
        <p:nvGrpSpPr>
          <p:cNvPr id="121" name="Group 120"/>
          <p:cNvGrpSpPr/>
          <p:nvPr/>
        </p:nvGrpSpPr>
        <p:grpSpPr>
          <a:xfrm>
            <a:off x="7906070" y="2186326"/>
            <a:ext cx="1367683" cy="1187537"/>
            <a:chOff x="7580244" y="2106376"/>
            <a:chExt cx="1664656" cy="1445393"/>
          </a:xfrm>
        </p:grpSpPr>
        <p:grpSp>
          <p:nvGrpSpPr>
            <p:cNvPr id="122" name="Group 121"/>
            <p:cNvGrpSpPr/>
            <p:nvPr/>
          </p:nvGrpSpPr>
          <p:grpSpPr>
            <a:xfrm>
              <a:off x="7949270" y="2106376"/>
              <a:ext cx="926601" cy="960120"/>
              <a:chOff x="7809361" y="2147592"/>
              <a:chExt cx="926601" cy="960120"/>
            </a:xfrm>
          </p:grpSpPr>
          <p:sp>
            <p:nvSpPr>
              <p:cNvPr id="124" name="Rectangle 123"/>
              <p:cNvSpPr/>
              <p:nvPr/>
            </p:nvSpPr>
            <p:spPr>
              <a:xfrm>
                <a:off x="7809361" y="2147592"/>
                <a:ext cx="926601" cy="960120"/>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25" name="Group 124"/>
              <p:cNvGrpSpPr/>
              <p:nvPr/>
            </p:nvGrpSpPr>
            <p:grpSpPr>
              <a:xfrm>
                <a:off x="7870650" y="2217025"/>
                <a:ext cx="809210" cy="839981"/>
                <a:chOff x="7905923" y="2016366"/>
                <a:chExt cx="711650" cy="738707"/>
              </a:xfrm>
            </p:grpSpPr>
            <p:grpSp>
              <p:nvGrpSpPr>
                <p:cNvPr id="126" name="Group 125"/>
                <p:cNvGrpSpPr/>
                <p:nvPr/>
              </p:nvGrpSpPr>
              <p:grpSpPr>
                <a:xfrm>
                  <a:off x="7905923" y="2016366"/>
                  <a:ext cx="640583" cy="592125"/>
                  <a:chOff x="7938708" y="2162807"/>
                  <a:chExt cx="640583" cy="592125"/>
                </a:xfrm>
              </p:grpSpPr>
              <p:sp>
                <p:nvSpPr>
                  <p:cNvPr id="134" name="Rectangle 133"/>
                  <p:cNvSpPr/>
                  <p:nvPr/>
                </p:nvSpPr>
                <p:spPr>
                  <a:xfrm>
                    <a:off x="7938708" y="2444856"/>
                    <a:ext cx="189851" cy="3100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5" name="Rectangle 134"/>
                  <p:cNvSpPr/>
                  <p:nvPr/>
                </p:nvSpPr>
                <p:spPr>
                  <a:xfrm>
                    <a:off x="8164074" y="2162807"/>
                    <a:ext cx="189851" cy="592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6" name="Rectangle 135"/>
                  <p:cNvSpPr/>
                  <p:nvPr/>
                </p:nvSpPr>
                <p:spPr>
                  <a:xfrm>
                    <a:off x="8389440" y="2292706"/>
                    <a:ext cx="189851" cy="4622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grpSp>
              <p:nvGrpSpPr>
                <p:cNvPr id="127" name="Group 126"/>
                <p:cNvGrpSpPr/>
                <p:nvPr/>
              </p:nvGrpSpPr>
              <p:grpSpPr>
                <a:xfrm>
                  <a:off x="8195548" y="2317782"/>
                  <a:ext cx="422025" cy="437291"/>
                  <a:chOff x="6760329" y="2153952"/>
                  <a:chExt cx="926601" cy="960120"/>
                </a:xfrm>
              </p:grpSpPr>
              <p:sp>
                <p:nvSpPr>
                  <p:cNvPr id="128" name="Rectangle 127"/>
                  <p:cNvSpPr/>
                  <p:nvPr/>
                </p:nvSpPr>
                <p:spPr>
                  <a:xfrm>
                    <a:off x="6760329" y="2153952"/>
                    <a:ext cx="926601" cy="960120"/>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29" name="Group 128"/>
                  <p:cNvGrpSpPr/>
                  <p:nvPr/>
                </p:nvGrpSpPr>
                <p:grpSpPr>
                  <a:xfrm>
                    <a:off x="6799150" y="2202920"/>
                    <a:ext cx="848959" cy="862185"/>
                    <a:chOff x="5565367" y="2305571"/>
                    <a:chExt cx="848959" cy="862185"/>
                  </a:xfrm>
                </p:grpSpPr>
                <p:pic>
                  <p:nvPicPr>
                    <p:cNvPr id="130" name="Picture 129"/>
                    <p:cNvPicPr>
                      <a:picLocks noChangeAspect="1"/>
                    </p:cNvPicPr>
                    <p:nvPr/>
                  </p:nvPicPr>
                  <p:blipFill>
                    <a:blip r:embed="rId18">
                      <a:clrChange>
                        <a:clrFrom>
                          <a:srgbClr val="FFFFFF"/>
                        </a:clrFrom>
                        <a:clrTo>
                          <a:srgbClr val="FFFFFF">
                            <a:alpha val="0"/>
                          </a:srgbClr>
                        </a:clrTo>
                      </a:clrChange>
                      <a:duotone>
                        <a:schemeClr val="accent6">
                          <a:shade val="45000"/>
                          <a:satMod val="135000"/>
                        </a:schemeClr>
                        <a:prstClr val="white"/>
                      </a:duotone>
                    </a:blip>
                    <a:stretch>
                      <a:fillRect/>
                    </a:stretch>
                  </p:blipFill>
                  <p:spPr>
                    <a:xfrm rot="10800000">
                      <a:off x="5839158" y="2578300"/>
                      <a:ext cx="514350" cy="542925"/>
                    </a:xfrm>
                    <a:prstGeom prst="rect">
                      <a:avLst/>
                    </a:prstGeom>
                  </p:spPr>
                </p:pic>
                <p:sp>
                  <p:nvSpPr>
                    <p:cNvPr id="131" name="Rectangle 130"/>
                    <p:cNvSpPr/>
                    <p:nvPr/>
                  </p:nvSpPr>
                  <p:spPr>
                    <a:xfrm>
                      <a:off x="5565367" y="2531773"/>
                      <a:ext cx="189852" cy="635983"/>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2" name="Rectangle 131"/>
                    <p:cNvSpPr/>
                    <p:nvPr/>
                  </p:nvSpPr>
                  <p:spPr>
                    <a:xfrm rot="16200000">
                      <a:off x="6001410" y="2082506"/>
                      <a:ext cx="189849" cy="635982"/>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3" name="Rectangle 132"/>
                    <p:cNvSpPr/>
                    <p:nvPr/>
                  </p:nvSpPr>
                  <p:spPr>
                    <a:xfrm>
                      <a:off x="5565367" y="2305571"/>
                      <a:ext cx="189852" cy="192024"/>
                    </a:xfrm>
                    <a:prstGeom prst="rect">
                      <a:avLst/>
                    </a:prstGeom>
                    <a:solidFill>
                      <a:srgbClr val="4A8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grpSp>
          </p:grpSp>
        </p:grpSp>
        <p:sp>
          <p:nvSpPr>
            <p:cNvPr id="123" name="TextBox 76"/>
            <p:cNvSpPr txBox="1"/>
            <p:nvPr/>
          </p:nvSpPr>
          <p:spPr>
            <a:xfrm>
              <a:off x="7580244" y="3139703"/>
              <a:ext cx="1664656" cy="41206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ja-JP" sz="16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ピボットグラフ</a:t>
              </a:r>
            </a:p>
          </p:txBody>
        </p:sp>
      </p:grpSp>
      <p:grpSp>
        <p:nvGrpSpPr>
          <p:cNvPr id="137" name="Group 136"/>
          <p:cNvGrpSpPr/>
          <p:nvPr/>
        </p:nvGrpSpPr>
        <p:grpSpPr>
          <a:xfrm>
            <a:off x="9396357" y="1742617"/>
            <a:ext cx="902811" cy="1188877"/>
            <a:chOff x="9362220" y="2104747"/>
            <a:chExt cx="1098844" cy="1447025"/>
          </a:xfrm>
        </p:grpSpPr>
        <p:grpSp>
          <p:nvGrpSpPr>
            <p:cNvPr id="138" name="Group 137"/>
            <p:cNvGrpSpPr/>
            <p:nvPr/>
          </p:nvGrpSpPr>
          <p:grpSpPr>
            <a:xfrm>
              <a:off x="9383896" y="2104747"/>
              <a:ext cx="926601" cy="961749"/>
              <a:chOff x="9124978" y="2085924"/>
              <a:chExt cx="926601" cy="961749"/>
            </a:xfrm>
          </p:grpSpPr>
          <p:sp>
            <p:nvSpPr>
              <p:cNvPr id="140" name="Rectangle 139"/>
              <p:cNvSpPr/>
              <p:nvPr/>
            </p:nvSpPr>
            <p:spPr>
              <a:xfrm>
                <a:off x="9124978" y="2085924"/>
                <a:ext cx="926601" cy="960120"/>
              </a:xfrm>
              <a:prstGeom prst="rect">
                <a:avLst/>
              </a:prstGeom>
              <a:solidFill>
                <a:schemeClr val="tx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41" name="Group 140"/>
              <p:cNvGrpSpPr/>
              <p:nvPr/>
            </p:nvGrpSpPr>
            <p:grpSpPr>
              <a:xfrm>
                <a:off x="9217213" y="2144176"/>
                <a:ext cx="741517" cy="903497"/>
                <a:chOff x="9217213" y="2144176"/>
                <a:chExt cx="741517" cy="903497"/>
              </a:xfrm>
            </p:grpSpPr>
            <p:grpSp>
              <p:nvGrpSpPr>
                <p:cNvPr id="142" name="Group 141"/>
                <p:cNvGrpSpPr/>
                <p:nvPr/>
              </p:nvGrpSpPr>
              <p:grpSpPr>
                <a:xfrm>
                  <a:off x="9217213" y="2144176"/>
                  <a:ext cx="741517" cy="779653"/>
                  <a:chOff x="9379039" y="2392808"/>
                  <a:chExt cx="648778" cy="682146"/>
                </a:xfrm>
              </p:grpSpPr>
              <p:sp>
                <p:nvSpPr>
                  <p:cNvPr id="144" name="Cube 143"/>
                  <p:cNvSpPr/>
                  <p:nvPr/>
                </p:nvSpPr>
                <p:spPr>
                  <a:xfrm>
                    <a:off x="9794697" y="2392808"/>
                    <a:ext cx="233120" cy="6821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45" name="Cube 144"/>
                  <p:cNvSpPr/>
                  <p:nvPr/>
                </p:nvSpPr>
                <p:spPr>
                  <a:xfrm flipH="1">
                    <a:off x="9379039" y="2392808"/>
                    <a:ext cx="233120" cy="682146"/>
                  </a:xfrm>
                  <a:prstGeom prst="cub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pic>
              <p:nvPicPr>
                <p:cNvPr id="143" name="Picture 142"/>
                <p:cNvPicPr>
                  <a:picLocks noChangeAspect="1"/>
                </p:cNvPicPr>
                <p:nvPr/>
              </p:nvPicPr>
              <p:blipFill>
                <a:blip r:embed="rId19" cstate="print">
                  <a:clrChange>
                    <a:clrFrom>
                      <a:srgbClr val="FFAEC9"/>
                    </a:clrFrom>
                    <a:clrTo>
                      <a:srgbClr val="FFAEC9">
                        <a:alpha val="0"/>
                      </a:srgbClr>
                    </a:clrTo>
                  </a:clrChange>
                </a:blip>
                <a:stretch>
                  <a:fillRect/>
                </a:stretch>
              </p:blipFill>
              <p:spPr>
                <a:xfrm>
                  <a:off x="9307526" y="2481393"/>
                  <a:ext cx="560861" cy="566280"/>
                </a:xfrm>
                <a:prstGeom prst="rect">
                  <a:avLst/>
                </a:prstGeom>
              </p:spPr>
            </p:pic>
          </p:grpSp>
        </p:grpSp>
        <p:sp>
          <p:nvSpPr>
            <p:cNvPr id="139" name="TextBox 96"/>
            <p:cNvSpPr txBox="1"/>
            <p:nvPr/>
          </p:nvSpPr>
          <p:spPr>
            <a:xfrm>
              <a:off x="9362220" y="3139706"/>
              <a:ext cx="1098844" cy="41206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sz="16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3D Map</a:t>
              </a:r>
            </a:p>
          </p:txBody>
        </p:sp>
      </p:grpSp>
      <p:grpSp>
        <p:nvGrpSpPr>
          <p:cNvPr id="146" name="Group 145"/>
          <p:cNvGrpSpPr/>
          <p:nvPr/>
        </p:nvGrpSpPr>
        <p:grpSpPr>
          <a:xfrm>
            <a:off x="10516345" y="2102377"/>
            <a:ext cx="1261371" cy="1112569"/>
            <a:chOff x="8141298" y="2490829"/>
            <a:chExt cx="1261371" cy="1112569"/>
          </a:xfrm>
        </p:grpSpPr>
        <p:grpSp>
          <p:nvGrpSpPr>
            <p:cNvPr id="147" name="Group 146"/>
            <p:cNvGrpSpPr/>
            <p:nvPr/>
          </p:nvGrpSpPr>
          <p:grpSpPr>
            <a:xfrm>
              <a:off x="8429292" y="2490829"/>
              <a:ext cx="676342" cy="700808"/>
              <a:chOff x="10256764" y="1989827"/>
              <a:chExt cx="926601" cy="960120"/>
            </a:xfrm>
          </p:grpSpPr>
          <p:sp>
            <p:nvSpPr>
              <p:cNvPr id="149" name="Rectangle 148"/>
              <p:cNvSpPr/>
              <p:nvPr/>
            </p:nvSpPr>
            <p:spPr>
              <a:xfrm>
                <a:off x="10256764" y="1989827"/>
                <a:ext cx="926601" cy="960120"/>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50" name="Group 149"/>
              <p:cNvGrpSpPr/>
              <p:nvPr/>
            </p:nvGrpSpPr>
            <p:grpSpPr>
              <a:xfrm>
                <a:off x="10370551" y="2097141"/>
                <a:ext cx="699027" cy="745492"/>
                <a:chOff x="10591473" y="2056393"/>
                <a:chExt cx="699027" cy="745492"/>
              </a:xfrm>
            </p:grpSpPr>
            <p:grpSp>
              <p:nvGrpSpPr>
                <p:cNvPr id="151" name="Group 150"/>
                <p:cNvGrpSpPr/>
                <p:nvPr/>
              </p:nvGrpSpPr>
              <p:grpSpPr>
                <a:xfrm>
                  <a:off x="10593315" y="2056393"/>
                  <a:ext cx="695343" cy="314569"/>
                  <a:chOff x="10583906" y="2056393"/>
                  <a:chExt cx="695343" cy="314569"/>
                </a:xfrm>
              </p:grpSpPr>
              <p:cxnSp>
                <p:nvCxnSpPr>
                  <p:cNvPr id="158" name="Straight Connector 157"/>
                  <p:cNvCxnSpPr/>
                  <p:nvPr/>
                </p:nvCxnSpPr>
                <p:spPr>
                  <a:xfrm>
                    <a:off x="10636525" y="2111246"/>
                    <a:ext cx="332708" cy="2023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1026306" y="2155348"/>
                    <a:ext cx="196623" cy="1477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10734336" y="2149453"/>
                    <a:ext cx="137160" cy="1371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1" name="Oval 160"/>
                  <p:cNvSpPr/>
                  <p:nvPr/>
                </p:nvSpPr>
                <p:spPr>
                  <a:xfrm>
                    <a:off x="10583906" y="2056393"/>
                    <a:ext cx="94926" cy="949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2" name="Oval 161"/>
                  <p:cNvSpPr/>
                  <p:nvPr/>
                </p:nvSpPr>
                <p:spPr>
                  <a:xfrm>
                    <a:off x="10937933" y="2261234"/>
                    <a:ext cx="109728" cy="1097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3" name="Oval 162"/>
                  <p:cNvSpPr/>
                  <p:nvPr/>
                </p:nvSpPr>
                <p:spPr>
                  <a:xfrm>
                    <a:off x="11096369" y="208771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grpSp>
              <p:nvGrpSpPr>
                <p:cNvPr id="152" name="Group 151"/>
                <p:cNvGrpSpPr/>
                <p:nvPr/>
              </p:nvGrpSpPr>
              <p:grpSpPr>
                <a:xfrm>
                  <a:off x="10591473" y="2499888"/>
                  <a:ext cx="699027" cy="301997"/>
                  <a:chOff x="10938300" y="2452688"/>
                  <a:chExt cx="699027" cy="301997"/>
                </a:xfrm>
              </p:grpSpPr>
              <p:sp>
                <p:nvSpPr>
                  <p:cNvPr id="153" name="Rectangle 152"/>
                  <p:cNvSpPr/>
                  <p:nvPr/>
                </p:nvSpPr>
                <p:spPr>
                  <a:xfrm>
                    <a:off x="10938300" y="2452688"/>
                    <a:ext cx="69902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4" name="Rectangle 153"/>
                  <p:cNvSpPr/>
                  <p:nvPr/>
                </p:nvSpPr>
                <p:spPr>
                  <a:xfrm>
                    <a:off x="10967773" y="2516159"/>
                    <a:ext cx="6400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5" name="Rectangle 154"/>
                  <p:cNvSpPr/>
                  <p:nvPr/>
                </p:nvSpPr>
                <p:spPr>
                  <a:xfrm>
                    <a:off x="11013493" y="2580428"/>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6" name="Rectangle 155"/>
                  <p:cNvSpPr/>
                  <p:nvPr/>
                </p:nvSpPr>
                <p:spPr>
                  <a:xfrm>
                    <a:off x="11059213" y="2644697"/>
                    <a:ext cx="4572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7" name="Rectangle 156"/>
                  <p:cNvSpPr/>
                  <p:nvPr/>
                </p:nvSpPr>
                <p:spPr>
                  <a:xfrm>
                    <a:off x="11104933" y="2708966"/>
                    <a:ext cx="3657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grpSp>
        </p:grpSp>
        <p:sp>
          <p:nvSpPr>
            <p:cNvPr id="148" name="TextBox 147"/>
            <p:cNvSpPr txBox="1"/>
            <p:nvPr/>
          </p:nvSpPr>
          <p:spPr>
            <a:xfrm>
              <a:off x="8141298" y="3264844"/>
              <a:ext cx="1261371" cy="338554"/>
            </a:xfrm>
            <a:prstGeom prst="rect">
              <a:avLst/>
            </a:prstGeom>
            <a:noFill/>
          </p:spPr>
          <p:txBody>
            <a:bodyPr wrap="none" rtlCol="0">
              <a:spAutoFit/>
            </a:bodyPr>
            <a:lstStyle/>
            <a:p>
              <a:r>
                <a:rPr lang="ja-JP" sz="16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Power View</a:t>
              </a:r>
            </a:p>
          </p:txBody>
        </p:sp>
      </p:grpSp>
    </p:spTree>
    <p:extLst>
      <p:ext uri="{BB962C8B-B14F-4D97-AF65-F5344CB8AC3E}">
        <p14:creationId xmlns:p14="http://schemas.microsoft.com/office/powerpoint/2010/main" val="31496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21"/>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3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演習5-2：論理関数とテキスト関数</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64531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DAXのよくあるミス</a:t>
            </a:r>
          </a:p>
        </p:txBody>
      </p:sp>
      <p:sp>
        <p:nvSpPr>
          <p:cNvPr id="3" name="Content Placeholder 2"/>
          <p:cNvSpPr>
            <a:spLocks noGrp="1"/>
          </p:cNvSpPr>
          <p:nvPr>
            <p:ph idx="1"/>
          </p:nvPr>
        </p:nvSpPr>
        <p:spPr/>
        <p:txBody>
          <a:bodyPr>
            <a:normAutofit/>
          </a:bodyPr>
          <a:lstStyle/>
          <a:p>
            <a:r>
              <a:rPr lang="ja-JP" dirty="0"/>
              <a:t>作成しているレポートの論理的な要件を理解することが重要です</a:t>
            </a:r>
            <a:r>
              <a:rPr lang="ja-JP" altLang="en-US" dirty="0"/>
              <a:t>。</a:t>
            </a:r>
            <a:endParaRPr lang="ja-JP" dirty="0"/>
          </a:p>
          <a:p>
            <a:endParaRPr lang="ja-JP" sz="1800" dirty="0"/>
          </a:p>
          <a:p>
            <a:r>
              <a:rPr lang="ja-JP" dirty="0"/>
              <a:t>データベースの性質上、</a:t>
            </a:r>
            <a:br>
              <a:rPr dirty="0"/>
            </a:br>
            <a:r>
              <a:rPr lang="ja-JP" dirty="0"/>
              <a:t>データモデルには、</a:t>
            </a:r>
            <a:br>
              <a:rPr dirty="0"/>
            </a:br>
            <a:r>
              <a:rPr lang="ja-JP" dirty="0"/>
              <a:t>同じ名前の列を含む</a:t>
            </a:r>
            <a:br>
              <a:rPr dirty="0"/>
            </a:br>
            <a:r>
              <a:rPr lang="ja-JP" dirty="0"/>
              <a:t>複数のテーブルが含まれる</a:t>
            </a:r>
            <a:br>
              <a:rPr dirty="0"/>
            </a:br>
            <a:r>
              <a:rPr lang="ja-JP" dirty="0"/>
              <a:t>ことがよくあります。</a:t>
            </a:r>
          </a:p>
          <a:p>
            <a:endParaRPr lang="ja-JP" sz="1800" dirty="0"/>
          </a:p>
          <a:p>
            <a:r>
              <a:rPr lang="ja-JP" dirty="0"/>
              <a:t>正確なレポートを取得するには、</a:t>
            </a:r>
            <a:br>
              <a:rPr lang="en-US" altLang="ja-JP" dirty="0"/>
            </a:br>
            <a:r>
              <a:rPr lang="ja-JP" dirty="0"/>
              <a:t>何を数えているのか理解しなければなりません。</a:t>
            </a:r>
          </a:p>
        </p:txBody>
      </p:sp>
      <p:grpSp>
        <p:nvGrpSpPr>
          <p:cNvPr id="6" name="Group 5"/>
          <p:cNvGrpSpPr/>
          <p:nvPr/>
        </p:nvGrpSpPr>
        <p:grpSpPr>
          <a:xfrm>
            <a:off x="6353170" y="2414588"/>
            <a:ext cx="4200525" cy="2286000"/>
            <a:chOff x="4829169" y="2414588"/>
            <a:chExt cx="4200525" cy="2286000"/>
          </a:xfrm>
        </p:grpSpPr>
        <p:pic>
          <p:nvPicPr>
            <p:cNvPr id="4" name="Picture 3"/>
            <p:cNvPicPr>
              <a:picLocks noChangeAspect="1"/>
            </p:cNvPicPr>
            <p:nvPr/>
          </p:nvPicPr>
          <p:blipFill>
            <a:blip r:embed="rId3"/>
            <a:stretch>
              <a:fillRect/>
            </a:stretch>
          </p:blipFill>
          <p:spPr>
            <a:xfrm>
              <a:off x="4829169" y="2414588"/>
              <a:ext cx="4200525" cy="2286000"/>
            </a:xfrm>
            <a:prstGeom prst="rect">
              <a:avLst/>
            </a:prstGeom>
          </p:spPr>
        </p:pic>
        <p:sp>
          <p:nvSpPr>
            <p:cNvPr id="9" name="Rounded Rectangle 8"/>
            <p:cNvSpPr/>
            <p:nvPr/>
          </p:nvSpPr>
          <p:spPr>
            <a:xfrm>
              <a:off x="4921251" y="4039824"/>
              <a:ext cx="1254124" cy="1666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0" name="Rounded Rectangle 9"/>
            <p:cNvSpPr/>
            <p:nvPr/>
          </p:nvSpPr>
          <p:spPr>
            <a:xfrm>
              <a:off x="7607301" y="3886199"/>
              <a:ext cx="1254124" cy="1666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ounded Rectangle 10"/>
            <p:cNvSpPr/>
            <p:nvPr/>
          </p:nvSpPr>
          <p:spPr>
            <a:xfrm>
              <a:off x="6251576" y="2706366"/>
              <a:ext cx="1254124" cy="1666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grpSp>
    </p:spTree>
    <p:extLst>
      <p:ext uri="{BB962C8B-B14F-4D97-AF65-F5344CB8AC3E}">
        <p14:creationId xmlns:p14="http://schemas.microsoft.com/office/powerpoint/2010/main" val="372695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DAXのよくあるミス</a:t>
            </a:r>
          </a:p>
        </p:txBody>
      </p:sp>
      <p:sp>
        <p:nvSpPr>
          <p:cNvPr id="3" name="Content Placeholder 2"/>
          <p:cNvSpPr>
            <a:spLocks noGrp="1"/>
          </p:cNvSpPr>
          <p:nvPr>
            <p:ph idx="1"/>
          </p:nvPr>
        </p:nvSpPr>
        <p:spPr/>
        <p:txBody>
          <a:bodyPr/>
          <a:lstStyle/>
          <a:p>
            <a:pPr marL="0" indent="0">
              <a:buNone/>
            </a:pPr>
            <a:r>
              <a:rPr lang="ja-JP" dirty="0"/>
              <a:t>各列には論理的な意味があります</a:t>
            </a:r>
            <a:r>
              <a:rPr lang="ja-JP" altLang="en-US" dirty="0"/>
              <a:t>。</a:t>
            </a:r>
            <a:endParaRPr lang="ja-JP" dirty="0"/>
          </a:p>
          <a:p>
            <a:pPr lvl="1"/>
            <a:r>
              <a:rPr lang="ja-JP" dirty="0"/>
              <a:t>ProductsテーブルのProduct Key列</a:t>
            </a:r>
          </a:p>
          <a:p>
            <a:pPr lvl="1"/>
            <a:r>
              <a:rPr lang="ja-JP" dirty="0"/>
              <a:t>InternetSalesテーブルのProduct Key列</a:t>
            </a:r>
          </a:p>
          <a:p>
            <a:pPr lvl="1"/>
            <a:r>
              <a:rPr lang="ja-JP" dirty="0"/>
              <a:t>Reseller SalesテーブルのProduct Key列</a:t>
            </a:r>
          </a:p>
          <a:p>
            <a:endParaRPr lang="ja-JP" dirty="0"/>
          </a:p>
          <a:p>
            <a:pPr marL="0" indent="0">
              <a:buNone/>
            </a:pPr>
            <a:r>
              <a:rPr lang="ja-JP" dirty="0"/>
              <a:t>これらの各列を集計すると、異なる回答が生成されます</a:t>
            </a:r>
            <a:r>
              <a:rPr lang="ja-JP" altLang="en-US" dirty="0"/>
              <a:t>。</a:t>
            </a:r>
            <a:endParaRPr lang="ja-JP" dirty="0"/>
          </a:p>
        </p:txBody>
      </p:sp>
      <p:pic>
        <p:nvPicPr>
          <p:cNvPr id="8" name="Picture 7"/>
          <p:cNvPicPr>
            <a:picLocks noChangeAspect="1"/>
          </p:cNvPicPr>
          <p:nvPr/>
        </p:nvPicPr>
        <p:blipFill>
          <a:blip r:embed="rId3"/>
          <a:stretch>
            <a:fillRect/>
          </a:stretch>
        </p:blipFill>
        <p:spPr>
          <a:xfrm>
            <a:off x="2251102" y="4719871"/>
            <a:ext cx="7767149" cy="661597"/>
          </a:xfrm>
          <a:prstGeom prst="rect">
            <a:avLst/>
          </a:prstGeom>
        </p:spPr>
      </p:pic>
    </p:spTree>
    <p:extLst>
      <p:ext uri="{BB962C8B-B14F-4D97-AF65-F5344CB8AC3E}">
        <p14:creationId xmlns:p14="http://schemas.microsoft.com/office/powerpoint/2010/main" val="8514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DAXのよくあるミス</a:t>
            </a:r>
          </a:p>
        </p:txBody>
      </p:sp>
      <p:sp>
        <p:nvSpPr>
          <p:cNvPr id="3" name="Content Placeholder 2"/>
          <p:cNvSpPr>
            <a:spLocks noGrp="1"/>
          </p:cNvSpPr>
          <p:nvPr>
            <p:ph idx="1"/>
          </p:nvPr>
        </p:nvSpPr>
        <p:spPr/>
        <p:txBody>
          <a:bodyPr/>
          <a:lstStyle/>
          <a:p>
            <a:endParaRPr lang="ja-JP" dirty="0"/>
          </a:p>
          <a:p>
            <a:endParaRPr lang="ja-JP" dirty="0"/>
          </a:p>
          <a:p>
            <a:endParaRPr lang="ja-JP" dirty="0"/>
          </a:p>
          <a:p>
            <a:endParaRPr lang="ja-JP" dirty="0"/>
          </a:p>
          <a:p>
            <a:pPr lvl="1"/>
            <a:r>
              <a:rPr lang="ja-JP"/>
              <a:t>Productsテーブルの製品数</a:t>
            </a:r>
          </a:p>
          <a:p>
            <a:pPr lvl="1"/>
            <a:r>
              <a:rPr lang="ja-JP"/>
              <a:t>Internet Salesテーブルの製品販売数</a:t>
            </a:r>
          </a:p>
          <a:p>
            <a:pPr lvl="1"/>
            <a:r>
              <a:rPr lang="ja-JP"/>
              <a:t>Reseller Salesテーブルの製品販売数</a:t>
            </a:r>
          </a:p>
          <a:p>
            <a:endParaRPr lang="ja-JP" dirty="0"/>
          </a:p>
        </p:txBody>
      </p:sp>
      <p:grpSp>
        <p:nvGrpSpPr>
          <p:cNvPr id="6" name="Group 5"/>
          <p:cNvGrpSpPr/>
          <p:nvPr/>
        </p:nvGrpSpPr>
        <p:grpSpPr>
          <a:xfrm>
            <a:off x="2209800" y="2024011"/>
            <a:ext cx="7772400" cy="666763"/>
            <a:chOff x="685800" y="4800600"/>
            <a:chExt cx="7772400" cy="666763"/>
          </a:xfrm>
        </p:grpSpPr>
        <p:pic>
          <p:nvPicPr>
            <p:cNvPr id="4" name="Picture 3"/>
            <p:cNvPicPr>
              <a:picLocks noChangeAspect="1"/>
            </p:cNvPicPr>
            <p:nvPr/>
          </p:nvPicPr>
          <p:blipFill>
            <a:blip r:embed="rId3"/>
            <a:stretch>
              <a:fillRect/>
            </a:stretch>
          </p:blipFill>
          <p:spPr>
            <a:xfrm>
              <a:off x="685800" y="4800600"/>
              <a:ext cx="7772400" cy="657225"/>
            </a:xfrm>
            <a:prstGeom prst="rect">
              <a:avLst/>
            </a:prstGeom>
          </p:spPr>
        </p:pic>
        <p:sp>
          <p:nvSpPr>
            <p:cNvPr id="5" name="TextBox 4"/>
            <p:cNvSpPr txBox="1"/>
            <p:nvPr/>
          </p:nvSpPr>
          <p:spPr>
            <a:xfrm>
              <a:off x="1551046" y="5088493"/>
              <a:ext cx="56938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606</a:t>
              </a:r>
            </a:p>
          </p:txBody>
        </p:sp>
        <p:sp>
          <p:nvSpPr>
            <p:cNvPr id="7" name="TextBox 6"/>
            <p:cNvSpPr txBox="1"/>
            <p:nvPr/>
          </p:nvSpPr>
          <p:spPr>
            <a:xfrm>
              <a:off x="3667125" y="5088493"/>
              <a:ext cx="82586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60306</a:t>
              </a:r>
            </a:p>
          </p:txBody>
        </p:sp>
        <p:sp>
          <p:nvSpPr>
            <p:cNvPr id="9" name="TextBox 8"/>
            <p:cNvSpPr txBox="1"/>
            <p:nvPr/>
          </p:nvSpPr>
          <p:spPr>
            <a:xfrm>
              <a:off x="6552967" y="5098031"/>
              <a:ext cx="82586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60855</a:t>
              </a:r>
            </a:p>
          </p:txBody>
        </p:sp>
      </p:grpSp>
      <p:sp>
        <p:nvSpPr>
          <p:cNvPr id="11" name="Rounded Rectangle 10"/>
          <p:cNvSpPr/>
          <p:nvPr/>
        </p:nvSpPr>
        <p:spPr>
          <a:xfrm>
            <a:off x="2209801" y="1852482"/>
            <a:ext cx="2096589" cy="935713"/>
          </a:xfrm>
          <a:prstGeom prst="roundRect">
            <a:avLst/>
          </a:prstGeom>
          <a:noFill/>
          <a:ln w="3810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Rounded Rectangle 11"/>
          <p:cNvSpPr/>
          <p:nvPr/>
        </p:nvSpPr>
        <p:spPr>
          <a:xfrm>
            <a:off x="4325879" y="1852482"/>
            <a:ext cx="2615618" cy="935713"/>
          </a:xfrm>
          <a:prstGeom prst="roundRect">
            <a:avLst/>
          </a:prstGeom>
          <a:noFill/>
          <a:ln w="3810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Rounded Rectangle 12"/>
          <p:cNvSpPr/>
          <p:nvPr/>
        </p:nvSpPr>
        <p:spPr>
          <a:xfrm>
            <a:off x="6983380" y="1852482"/>
            <a:ext cx="2998820" cy="935713"/>
          </a:xfrm>
          <a:prstGeom prst="roundRect">
            <a:avLst/>
          </a:prstGeom>
          <a:noFill/>
          <a:ln w="3810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00720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dirty="0"/>
              <a:t>演習5-3：集計</a:t>
            </a:r>
            <a:r>
              <a:rPr lang="ja-JP" altLang="en-US" dirty="0"/>
              <a:t>を使用する</a:t>
            </a:r>
            <a:endParaRPr lang="ja-JP" dirty="0"/>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716961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ja-JP" dirty="0"/>
              <a:t>トピックE：</a:t>
            </a:r>
            <a:r>
              <a:rPr lang="ja-JP" altLang="en-US" dirty="0"/>
              <a:t>日付と</a:t>
            </a:r>
            <a:r>
              <a:rPr lang="en-US" altLang="ja-JP" dirty="0"/>
              <a:t>Date</a:t>
            </a:r>
            <a:r>
              <a:rPr lang="ja-JP" altLang="en-US" dirty="0"/>
              <a:t>関数</a:t>
            </a:r>
            <a:endParaRPr lang="ja-JP" dirty="0"/>
          </a:p>
        </p:txBody>
      </p:sp>
      <p:sp>
        <p:nvSpPr>
          <p:cNvPr id="5" name="Content Placeholder 4"/>
          <p:cNvSpPr>
            <a:spLocks noGrp="1"/>
          </p:cNvSpPr>
          <p:nvPr>
            <p:ph idx="1"/>
          </p:nvPr>
        </p:nvSpPr>
        <p:spPr/>
        <p:txBody>
          <a:bodyPr/>
          <a:lstStyle/>
          <a:p>
            <a:pPr marL="0" indent="0">
              <a:buNone/>
            </a:pPr>
            <a:r>
              <a:rPr lang="ja-JP" dirty="0"/>
              <a:t>日付はレポートで最も一般的な要素です</a:t>
            </a:r>
            <a:r>
              <a:rPr lang="ja-JP" altLang="en-US" dirty="0"/>
              <a:t>。</a:t>
            </a:r>
            <a:endParaRPr lang="ja-JP" dirty="0"/>
          </a:p>
          <a:p>
            <a:pPr marL="0" indent="0">
              <a:buNone/>
            </a:pPr>
            <a:endParaRPr lang="ja-JP" sz="2000" dirty="0"/>
          </a:p>
          <a:p>
            <a:pPr marL="1143000" indent="-457200">
              <a:buFont typeface="+mj-lt"/>
              <a:buAutoNum type="arabicPeriod"/>
            </a:pPr>
            <a:r>
              <a:rPr lang="ja-JP" dirty="0"/>
              <a:t>日付は自然な階層構造を持っています</a:t>
            </a:r>
            <a:r>
              <a:rPr lang="ja-JP" altLang="en-US" dirty="0"/>
              <a:t>。</a:t>
            </a:r>
            <a:endParaRPr lang="ja-JP" dirty="0"/>
          </a:p>
          <a:p>
            <a:pPr marL="1371600" lvl="1" indent="-228600"/>
            <a:r>
              <a:rPr lang="ja-JP" sz="2400" dirty="0"/>
              <a:t>年</a:t>
            </a:r>
          </a:p>
          <a:p>
            <a:pPr marL="1371600" lvl="1" indent="-228600"/>
            <a:r>
              <a:rPr lang="ja-JP" sz="2400" dirty="0"/>
              <a:t>四半期</a:t>
            </a:r>
          </a:p>
          <a:p>
            <a:pPr marL="1371600" lvl="1" indent="-228600"/>
            <a:r>
              <a:rPr lang="ja-JP" sz="2400" dirty="0"/>
              <a:t>月</a:t>
            </a:r>
          </a:p>
          <a:p>
            <a:pPr marL="1143000" indent="-457200">
              <a:buFont typeface="+mj-lt"/>
              <a:buAutoNum type="arabicPeriod"/>
            </a:pPr>
            <a:r>
              <a:rPr lang="ja-JP" dirty="0"/>
              <a:t>日付の値が集計されることは滅多にありません </a:t>
            </a:r>
            <a:r>
              <a:rPr lang="ja-JP" altLang="en-US" dirty="0"/>
              <a:t>。</a:t>
            </a:r>
            <a:endParaRPr lang="ja-JP" dirty="0"/>
          </a:p>
          <a:p>
            <a:pPr marL="1143000" indent="-457200">
              <a:buFont typeface="+mj-lt"/>
              <a:buAutoNum type="arabicPeriod"/>
            </a:pPr>
            <a:r>
              <a:rPr lang="ja-JP" dirty="0"/>
              <a:t>Date Sourceテーブルが常に存在します</a:t>
            </a:r>
            <a:r>
              <a:rPr lang="ja-JP" altLang="en-US" dirty="0"/>
              <a:t>。</a:t>
            </a:r>
            <a:endParaRPr lang="ja-JP" dirty="0"/>
          </a:p>
          <a:p>
            <a:pPr marL="1263650" lvl="1" indent="-223838"/>
            <a:r>
              <a:rPr lang="ja-JP" sz="2400" dirty="0"/>
              <a:t>不明な日付はあり得ません</a:t>
            </a:r>
            <a:r>
              <a:rPr lang="ja-JP" altLang="en-US" sz="2400" dirty="0"/>
              <a:t>。</a:t>
            </a:r>
            <a:endParaRPr lang="ja-JP" sz="2400" dirty="0"/>
          </a:p>
          <a:p>
            <a:pPr marL="1263650" lvl="1" indent="-223838"/>
            <a:r>
              <a:rPr lang="ja-JP" sz="2400" dirty="0"/>
              <a:t>日付は、期間の終わりまでのデータの範囲と一致するはずです</a:t>
            </a:r>
            <a:r>
              <a:rPr lang="ja-JP" altLang="en-US" sz="2400" dirty="0"/>
              <a:t>。</a:t>
            </a:r>
            <a:endParaRPr lang="ja-JP" sz="2400" dirty="0"/>
          </a:p>
          <a:p>
            <a:pPr marL="1263650" lvl="1" indent="-223838"/>
            <a:r>
              <a:rPr lang="ja-JP" sz="2400" dirty="0"/>
              <a:t>重要な日付の各部分が列によって定義されるはずです</a:t>
            </a:r>
            <a:r>
              <a:rPr lang="ja-JP" altLang="en-US" sz="2400" dirty="0"/>
              <a:t>。</a:t>
            </a:r>
            <a:endParaRPr lang="ja-JP" sz="2400" dirty="0"/>
          </a:p>
          <a:p>
            <a:pPr lvl="1"/>
            <a:endParaRPr lang="ja-JP" dirty="0"/>
          </a:p>
        </p:txBody>
      </p:sp>
    </p:spTree>
    <p:extLst>
      <p:ext uri="{BB962C8B-B14F-4D97-AF65-F5344CB8AC3E}">
        <p14:creationId xmlns:p14="http://schemas.microsoft.com/office/powerpoint/2010/main" val="29388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5">
                                            <p:txEl>
                                              <p:pRg st="8" end="8"/>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50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500"/>
                                  </p:stCondLst>
                                  <p:childTnLst>
                                    <p:set>
                                      <p:cBhvr>
                                        <p:cTn id="29"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階層を理解する</a:t>
            </a:r>
          </a:p>
        </p:txBody>
      </p:sp>
      <p:sp>
        <p:nvSpPr>
          <p:cNvPr id="4" name="Content Placeholder 3"/>
          <p:cNvSpPr>
            <a:spLocks noGrp="1"/>
          </p:cNvSpPr>
          <p:nvPr>
            <p:ph idx="1"/>
          </p:nvPr>
        </p:nvSpPr>
        <p:spPr/>
        <p:txBody>
          <a:bodyPr/>
          <a:lstStyle/>
          <a:p>
            <a:pPr marL="0" indent="0">
              <a:buNone/>
            </a:pPr>
            <a:r>
              <a:rPr lang="ja-JP" dirty="0"/>
              <a:t>テーブルには、互いに関連する多くの列が含まれている</a:t>
            </a:r>
            <a:br>
              <a:rPr lang="en-US" altLang="ja-JP" dirty="0"/>
            </a:br>
            <a:r>
              <a:rPr lang="ja-JP" dirty="0"/>
              <a:t>場合があります</a:t>
            </a:r>
            <a:r>
              <a:rPr lang="ja-JP" altLang="en-US" dirty="0"/>
              <a:t>。</a:t>
            </a:r>
            <a:endParaRPr lang="ja-JP" dirty="0"/>
          </a:p>
          <a:p>
            <a:r>
              <a:rPr lang="ja-JP" sz="2800" dirty="0"/>
              <a:t>多くの場合、これはデータとって自然なことです</a:t>
            </a:r>
            <a:r>
              <a:rPr lang="ja-JP" altLang="en-US" sz="2800" dirty="0"/>
              <a:t>。</a:t>
            </a:r>
            <a:endParaRPr lang="ja-JP" sz="2800" dirty="0"/>
          </a:p>
          <a:p>
            <a:endParaRPr lang="ja-JP" sz="2800" dirty="0"/>
          </a:p>
          <a:p>
            <a:endParaRPr lang="ja-JP" dirty="0"/>
          </a:p>
          <a:p>
            <a:endParaRPr lang="ja-JP" sz="4000" dirty="0"/>
          </a:p>
          <a:p>
            <a:r>
              <a:rPr lang="ja-JP" sz="2800" dirty="0"/>
              <a:t>ビジネス慣行によっても生成されることが時々あります</a:t>
            </a:r>
            <a:r>
              <a:rPr lang="ja-JP" altLang="en-US" sz="2800" dirty="0"/>
              <a:t>。</a:t>
            </a:r>
            <a:endParaRPr lang="ja-JP" sz="2800" dirty="0"/>
          </a:p>
          <a:p>
            <a:endParaRPr lang="ja-JP" dirty="0"/>
          </a:p>
          <a:p>
            <a:endParaRPr lang="ja-JP" dirty="0"/>
          </a:p>
          <a:p>
            <a:endParaRPr lang="ja-JP" dirty="0"/>
          </a:p>
        </p:txBody>
      </p:sp>
      <p:sp>
        <p:nvSpPr>
          <p:cNvPr id="5" name="TextBox 4"/>
          <p:cNvSpPr txBox="1"/>
          <p:nvPr/>
        </p:nvSpPr>
        <p:spPr>
          <a:xfrm>
            <a:off x="1926775" y="2655690"/>
            <a:ext cx="1751852" cy="646331"/>
          </a:xfrm>
          <a:prstGeom prst="rect">
            <a:avLst/>
          </a:prstGeom>
          <a:noFill/>
        </p:spPr>
        <p:txBody>
          <a:bodyPr wrap="square" rtlCol="0">
            <a:spAutoFit/>
          </a:bodyPr>
          <a:lstStyle/>
          <a:p>
            <a:pP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最も細かい</a:t>
            </a:r>
          </a:p>
          <a:p>
            <a:pP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データ粒度</a:t>
            </a:r>
          </a:p>
        </p:txBody>
      </p:sp>
      <p:sp>
        <p:nvSpPr>
          <p:cNvPr id="6" name="Right Arrow 5"/>
          <p:cNvSpPr/>
          <p:nvPr/>
        </p:nvSpPr>
        <p:spPr>
          <a:xfrm flipH="1">
            <a:off x="3403832" y="2893815"/>
            <a:ext cx="5105222" cy="248111"/>
          </a:xfrm>
          <a:prstGeom prst="rightArrow">
            <a:avLst/>
          </a:prstGeom>
          <a:gradFill flip="none" rotWithShape="1">
            <a:gsLst>
              <a:gs pos="0">
                <a:schemeClr val="accent3">
                  <a:lumMod val="67000"/>
                </a:schemeClr>
              </a:gs>
              <a:gs pos="48000">
                <a:srgbClr val="CBE498"/>
              </a:gs>
              <a:gs pos="100000">
                <a:srgbClr val="EBF5D7"/>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Rectangle 7"/>
          <p:cNvSpPr/>
          <p:nvPr/>
        </p:nvSpPr>
        <p:spPr>
          <a:xfrm>
            <a:off x="1962870" y="3402456"/>
            <a:ext cx="492443"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日</a:t>
            </a:r>
          </a:p>
        </p:txBody>
      </p:sp>
      <p:sp>
        <p:nvSpPr>
          <p:cNvPr id="9" name="Rectangle 8"/>
          <p:cNvSpPr/>
          <p:nvPr/>
        </p:nvSpPr>
        <p:spPr>
          <a:xfrm>
            <a:off x="6494301" y="3402456"/>
            <a:ext cx="1107996"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四半期</a:t>
            </a:r>
          </a:p>
        </p:txBody>
      </p:sp>
      <p:sp>
        <p:nvSpPr>
          <p:cNvPr id="10" name="Rectangle 9"/>
          <p:cNvSpPr/>
          <p:nvPr/>
        </p:nvSpPr>
        <p:spPr>
          <a:xfrm>
            <a:off x="9142332" y="3402456"/>
            <a:ext cx="492443"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年</a:t>
            </a:r>
          </a:p>
        </p:txBody>
      </p:sp>
      <p:sp>
        <p:nvSpPr>
          <p:cNvPr id="11" name="TextBox 10"/>
          <p:cNvSpPr txBox="1"/>
          <p:nvPr/>
        </p:nvSpPr>
        <p:spPr>
          <a:xfrm>
            <a:off x="8313167" y="2655690"/>
            <a:ext cx="1743117" cy="646331"/>
          </a:xfrm>
          <a:prstGeom prst="rect">
            <a:avLst/>
          </a:prstGeom>
          <a:noFill/>
        </p:spPr>
        <p:txBody>
          <a:bodyPr wrap="square" rtlCol="0">
            <a:spAutoFit/>
          </a:bodyPr>
          <a:lstStyle/>
          <a:p>
            <a:pPr algn="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最も</a:t>
            </a:r>
            <a:r>
              <a:rPr lang="ja-JP" altLang="en-US"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粗い</a:t>
            </a:r>
            <a:endPar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endParaRPr>
          </a:p>
          <a:p>
            <a:pPr algn="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データ粒度</a:t>
            </a:r>
          </a:p>
        </p:txBody>
      </p:sp>
      <p:sp>
        <p:nvSpPr>
          <p:cNvPr id="12" name="Rectangle 11"/>
          <p:cNvSpPr/>
          <p:nvPr/>
        </p:nvSpPr>
        <p:spPr>
          <a:xfrm>
            <a:off x="4027410" y="3402456"/>
            <a:ext cx="492443"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月</a:t>
            </a:r>
          </a:p>
        </p:txBody>
      </p:sp>
      <p:sp>
        <p:nvSpPr>
          <p:cNvPr id="13" name="TextBox 12"/>
          <p:cNvSpPr txBox="1"/>
          <p:nvPr/>
        </p:nvSpPr>
        <p:spPr>
          <a:xfrm>
            <a:off x="1980563" y="4789352"/>
            <a:ext cx="1751852" cy="646331"/>
          </a:xfrm>
          <a:prstGeom prst="rect">
            <a:avLst/>
          </a:prstGeom>
          <a:noFill/>
        </p:spPr>
        <p:txBody>
          <a:bodyPr wrap="square" rtlCol="0">
            <a:spAutoFit/>
          </a:bodyPr>
          <a:lstStyle/>
          <a:p>
            <a:pP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最も細かい</a:t>
            </a:r>
          </a:p>
          <a:p>
            <a:pP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データ粒度</a:t>
            </a:r>
          </a:p>
        </p:txBody>
      </p:sp>
      <p:sp>
        <p:nvSpPr>
          <p:cNvPr id="14" name="Right Arrow 13"/>
          <p:cNvSpPr/>
          <p:nvPr/>
        </p:nvSpPr>
        <p:spPr>
          <a:xfrm flipH="1">
            <a:off x="3599812" y="5027476"/>
            <a:ext cx="4686300" cy="285750"/>
          </a:xfrm>
          <a:prstGeom prst="rightArrow">
            <a:avLst/>
          </a:prstGeom>
          <a:gradFill flip="none" rotWithShape="1">
            <a:gsLst>
              <a:gs pos="0">
                <a:schemeClr val="accent3">
                  <a:lumMod val="67000"/>
                </a:schemeClr>
              </a:gs>
              <a:gs pos="48000">
                <a:srgbClr val="CBE498"/>
              </a:gs>
              <a:gs pos="100000">
                <a:srgbClr val="EBF5D7"/>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Rectangle 14"/>
          <p:cNvSpPr/>
          <p:nvPr/>
        </p:nvSpPr>
        <p:spPr>
          <a:xfrm>
            <a:off x="5108683" y="5530701"/>
            <a:ext cx="1909497"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サブカテゴリ </a:t>
            </a:r>
          </a:p>
        </p:txBody>
      </p:sp>
      <p:sp>
        <p:nvSpPr>
          <p:cNvPr id="16" name="Rectangle 15"/>
          <p:cNvSpPr/>
          <p:nvPr/>
        </p:nvSpPr>
        <p:spPr>
          <a:xfrm>
            <a:off x="8530874" y="5530701"/>
            <a:ext cx="1308371"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カテゴリ </a:t>
            </a:r>
          </a:p>
        </p:txBody>
      </p:sp>
      <p:sp>
        <p:nvSpPr>
          <p:cNvPr id="17" name="Rectangle 16"/>
          <p:cNvSpPr/>
          <p:nvPr/>
        </p:nvSpPr>
        <p:spPr>
          <a:xfrm>
            <a:off x="2016659" y="5530701"/>
            <a:ext cx="800219" cy="461665"/>
          </a:xfrm>
          <a:prstGeom prst="rect">
            <a:avLst/>
          </a:prstGeom>
        </p:spPr>
        <p:txBody>
          <a:bodyPr wrap="none">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製品</a:t>
            </a:r>
          </a:p>
        </p:txBody>
      </p:sp>
      <p:sp>
        <p:nvSpPr>
          <p:cNvPr id="18" name="TextBox 17"/>
          <p:cNvSpPr txBox="1"/>
          <p:nvPr/>
        </p:nvSpPr>
        <p:spPr>
          <a:xfrm>
            <a:off x="8330859" y="4789352"/>
            <a:ext cx="1743117" cy="646331"/>
          </a:xfrm>
          <a:prstGeom prst="rect">
            <a:avLst/>
          </a:prstGeom>
          <a:noFill/>
        </p:spPr>
        <p:txBody>
          <a:bodyPr wrap="square" rtlCol="0">
            <a:spAutoFit/>
          </a:bodyPr>
          <a:lstStyle/>
          <a:p>
            <a:pPr algn="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最も</a:t>
            </a:r>
            <a:r>
              <a:rPr lang="ja-JP" altLang="en-US"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粗い</a:t>
            </a:r>
            <a:endPar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endParaRPr>
          </a:p>
          <a:p>
            <a:pPr algn="r">
              <a:tabLst>
                <a:tab pos="7829550" algn="r"/>
              </a:tabLst>
            </a:pPr>
            <a:r>
              <a:rPr lang="ja-JP"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データ粒度</a:t>
            </a:r>
          </a:p>
        </p:txBody>
      </p:sp>
    </p:spTree>
    <p:extLst>
      <p:ext uri="{BB962C8B-B14F-4D97-AF65-F5344CB8AC3E}">
        <p14:creationId xmlns:p14="http://schemas.microsoft.com/office/powerpoint/2010/main" val="13059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10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000"/>
                            </p:stCondLst>
                            <p:childTnLst>
                              <p:par>
                                <p:cTn id="23" presetID="55" presetClass="entr" presetSubtype="0" fill="hold" grpId="0" nodeType="after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strVal val="#ppt_w*0.70"/>
                                          </p:val>
                                        </p:tav>
                                        <p:tav tm="100000">
                                          <p:val>
                                            <p:strVal val="#ppt_w"/>
                                          </p:val>
                                        </p:tav>
                                      </p:tavLst>
                                    </p:anim>
                                    <p:anim calcmode="lin" valueType="num">
                                      <p:cBhvr>
                                        <p:cTn id="26" dur="1000" fill="hold"/>
                                        <p:tgtEl>
                                          <p:spTgt spid="6"/>
                                        </p:tgtEl>
                                        <p:attrNameLst>
                                          <p:attrName>ppt_h</p:attrName>
                                        </p:attrNameLst>
                                      </p:cBhvr>
                                      <p:tavLst>
                                        <p:tav tm="0">
                                          <p:val>
                                            <p:strVal val="#ppt_h"/>
                                          </p:val>
                                        </p:tav>
                                        <p:tav tm="100000">
                                          <p:val>
                                            <p:strVal val="#ppt_h"/>
                                          </p:val>
                                        </p:tav>
                                      </p:tavLst>
                                    </p:anim>
                                    <p:animEffect transition="in" filter="fade">
                                      <p:cBhvr>
                                        <p:cTn id="27" dur="1000"/>
                                        <p:tgtEl>
                                          <p:spTgt spid="6"/>
                                        </p:tgtEl>
                                      </p:cBhvr>
                                    </p:animEffec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50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50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50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grpId="0" nodeType="afterEffect">
                                  <p:stCondLst>
                                    <p:cond delay="100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p:stCondLst>
                              <p:cond delay="2500"/>
                            </p:stCondLst>
                            <p:childTnLst>
                              <p:par>
                                <p:cTn id="48" presetID="55" presetClass="entr" presetSubtype="0" fill="hold" grpId="0" nodeType="afterEffect">
                                  <p:stCondLst>
                                    <p:cond delay="500"/>
                                  </p:stCondLst>
                                  <p:childTnLst>
                                    <p:set>
                                      <p:cBhvr>
                                        <p:cTn id="49" dur="1" fill="hold">
                                          <p:stCondLst>
                                            <p:cond delay="0"/>
                                          </p:stCondLst>
                                        </p:cTn>
                                        <p:tgtEl>
                                          <p:spTgt spid="14"/>
                                        </p:tgtEl>
                                        <p:attrNameLst>
                                          <p:attrName>style.visibility</p:attrName>
                                        </p:attrNameLst>
                                      </p:cBhvr>
                                      <p:to>
                                        <p:strVal val="visible"/>
                                      </p:to>
                                    </p:set>
                                    <p:anim calcmode="lin" valueType="num">
                                      <p:cBhvr>
                                        <p:cTn id="50" dur="1000" fill="hold"/>
                                        <p:tgtEl>
                                          <p:spTgt spid="14"/>
                                        </p:tgtEl>
                                        <p:attrNameLst>
                                          <p:attrName>ppt_w</p:attrName>
                                        </p:attrNameLst>
                                      </p:cBhvr>
                                      <p:tavLst>
                                        <p:tav tm="0">
                                          <p:val>
                                            <p:strVal val="#ppt_w*0.70"/>
                                          </p:val>
                                        </p:tav>
                                        <p:tav tm="100000">
                                          <p:val>
                                            <p:strVal val="#ppt_w"/>
                                          </p:val>
                                        </p:tav>
                                      </p:tavLst>
                                    </p:anim>
                                    <p:anim calcmode="lin" valueType="num">
                                      <p:cBhvr>
                                        <p:cTn id="51" dur="1000" fill="hold"/>
                                        <p:tgtEl>
                                          <p:spTgt spid="14"/>
                                        </p:tgtEl>
                                        <p:attrNameLst>
                                          <p:attrName>ppt_h</p:attrName>
                                        </p:attrNameLst>
                                      </p:cBhvr>
                                      <p:tavLst>
                                        <p:tav tm="0">
                                          <p:val>
                                            <p:strVal val="#ppt_h"/>
                                          </p:val>
                                        </p:tav>
                                        <p:tav tm="100000">
                                          <p:val>
                                            <p:strVal val="#ppt_h"/>
                                          </p:val>
                                        </p:tav>
                                      </p:tavLst>
                                    </p:anim>
                                    <p:animEffect transition="in" filter="fade">
                                      <p:cBhvr>
                                        <p:cTn id="52" dur="1000"/>
                                        <p:tgtEl>
                                          <p:spTgt spid="14"/>
                                        </p:tgtEl>
                                      </p:cBhvr>
                                    </p:animEffect>
                                  </p:childTnLst>
                                </p:cTn>
                              </p:par>
                            </p:childTnLst>
                          </p:cTn>
                        </p:par>
                        <p:par>
                          <p:cTn id="53" fill="hold">
                            <p:stCondLst>
                              <p:cond delay="4000"/>
                            </p:stCondLst>
                            <p:childTnLst>
                              <p:par>
                                <p:cTn id="54" presetID="1" presetClass="entr" presetSubtype="0" fill="hold" grpId="0" nodeType="afterEffect">
                                  <p:stCondLst>
                                    <p:cond delay="50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9" grpId="0"/>
      <p:bldP spid="10" grpId="0"/>
      <p:bldP spid="11" grpId="0"/>
      <p:bldP spid="12" grpId="0"/>
      <p:bldP spid="13" grpId="0"/>
      <p:bldP spid="14" grpId="0" animBg="1"/>
      <p:bldP spid="15" grpId="0"/>
      <p:bldP spid="16" grpId="0"/>
      <p:bldP spid="17" grpId="0"/>
      <p:bldP spid="1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階層を使用する</a:t>
            </a:r>
          </a:p>
        </p:txBody>
      </p:sp>
      <p:sp>
        <p:nvSpPr>
          <p:cNvPr id="3" name="Content Placeholder 2"/>
          <p:cNvSpPr>
            <a:spLocks noGrp="1"/>
          </p:cNvSpPr>
          <p:nvPr>
            <p:ph idx="1"/>
          </p:nvPr>
        </p:nvSpPr>
        <p:spPr/>
        <p:txBody>
          <a:bodyPr/>
          <a:lstStyle/>
          <a:p>
            <a:pPr marL="0" indent="0">
              <a:spcAft>
                <a:spcPts val="1800"/>
              </a:spcAft>
              <a:buNone/>
            </a:pPr>
            <a:r>
              <a:rPr lang="ja-JP" dirty="0"/>
              <a:t>レポートを作成する際には、リレーションシップに</a:t>
            </a:r>
            <a:br>
              <a:rPr lang="en-US" altLang="ja-JP" dirty="0"/>
            </a:br>
            <a:r>
              <a:rPr lang="ja-JP" dirty="0"/>
              <a:t>含まれるすべての列を追加します</a:t>
            </a:r>
            <a:r>
              <a:rPr lang="ja-JP" altLang="en-US" dirty="0"/>
              <a:t>。</a:t>
            </a:r>
            <a:endParaRPr lang="ja-JP" dirty="0"/>
          </a:p>
          <a:p>
            <a:pPr>
              <a:spcAft>
                <a:spcPts val="1800"/>
              </a:spcAft>
            </a:pPr>
            <a:r>
              <a:rPr lang="ja-JP" dirty="0"/>
              <a:t>その結果、列の数が膨大になる</a:t>
            </a:r>
            <a:br>
              <a:rPr lang="en-US" altLang="ja-JP" dirty="0"/>
            </a:br>
            <a:r>
              <a:rPr lang="ja-JP" dirty="0"/>
              <a:t>可能性があります。</a:t>
            </a:r>
          </a:p>
          <a:p>
            <a:pPr>
              <a:spcAft>
                <a:spcPts val="1800"/>
              </a:spcAft>
            </a:pPr>
            <a:r>
              <a:rPr lang="ja-JP" dirty="0"/>
              <a:t>Excelの階層には、階層内のすべての列を</a:t>
            </a:r>
            <a:br>
              <a:rPr dirty="0"/>
            </a:br>
            <a:r>
              <a:rPr lang="ja-JP" dirty="0"/>
              <a:t>ワンクリックで追加できる機能があります</a:t>
            </a:r>
          </a:p>
        </p:txBody>
      </p:sp>
      <p:pic>
        <p:nvPicPr>
          <p:cNvPr id="4" name="Picture 3"/>
          <p:cNvPicPr>
            <a:picLocks noChangeAspect="1"/>
          </p:cNvPicPr>
          <p:nvPr/>
        </p:nvPicPr>
        <p:blipFill>
          <a:blip r:embed="rId2"/>
          <a:stretch>
            <a:fillRect/>
          </a:stretch>
        </p:blipFill>
        <p:spPr>
          <a:xfrm>
            <a:off x="8993841" y="3791171"/>
            <a:ext cx="2135604" cy="1714229"/>
          </a:xfrm>
          <a:prstGeom prst="rect">
            <a:avLst/>
          </a:prstGeom>
        </p:spPr>
      </p:pic>
      <p:pic>
        <p:nvPicPr>
          <p:cNvPr id="5" name="Picture 4"/>
          <p:cNvPicPr>
            <a:picLocks noChangeAspect="1"/>
          </p:cNvPicPr>
          <p:nvPr/>
        </p:nvPicPr>
        <p:blipFill>
          <a:blip r:embed="rId3"/>
          <a:stretch>
            <a:fillRect/>
          </a:stretch>
        </p:blipFill>
        <p:spPr>
          <a:xfrm>
            <a:off x="8915637" y="2060727"/>
            <a:ext cx="2213809" cy="1730445"/>
          </a:xfrm>
          <a:prstGeom prst="rect">
            <a:avLst/>
          </a:prstGeom>
        </p:spPr>
      </p:pic>
    </p:spTree>
    <p:extLst>
      <p:ext uri="{BB962C8B-B14F-4D97-AF65-F5344CB8AC3E}">
        <p14:creationId xmlns:p14="http://schemas.microsoft.com/office/powerpoint/2010/main" val="305339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244" y="1205098"/>
            <a:ext cx="2309990" cy="5304762"/>
          </a:xfrm>
          <a:prstGeom prst="rect">
            <a:avLst/>
          </a:prstGeom>
        </p:spPr>
      </p:pic>
      <p:sp>
        <p:nvSpPr>
          <p:cNvPr id="2" name="Title 1"/>
          <p:cNvSpPr>
            <a:spLocks noGrp="1"/>
          </p:cNvSpPr>
          <p:nvPr>
            <p:ph type="title"/>
          </p:nvPr>
        </p:nvSpPr>
        <p:spPr/>
        <p:txBody>
          <a:bodyPr/>
          <a:lstStyle/>
          <a:p>
            <a:r>
              <a:rPr lang="ja-JP"/>
              <a:t>レポートに階層を追加する</a:t>
            </a:r>
          </a:p>
        </p:txBody>
      </p:sp>
      <p:sp>
        <p:nvSpPr>
          <p:cNvPr id="3" name="Content Placeholder 2"/>
          <p:cNvSpPr>
            <a:spLocks noGrp="1"/>
          </p:cNvSpPr>
          <p:nvPr>
            <p:ph idx="1"/>
          </p:nvPr>
        </p:nvSpPr>
        <p:spPr/>
        <p:txBody>
          <a:bodyPr/>
          <a:lstStyle/>
          <a:p>
            <a:r>
              <a:rPr lang="ja-JP" dirty="0"/>
              <a:t>階層には、名前の左側にプラス/矢印記号</a:t>
            </a:r>
            <a:br>
              <a:rPr dirty="0"/>
            </a:br>
            <a:r>
              <a:rPr lang="ja-JP" dirty="0"/>
              <a:t>が常に表示されます</a:t>
            </a:r>
            <a:r>
              <a:rPr lang="ja-JP" altLang="en-US" dirty="0"/>
              <a:t>。</a:t>
            </a:r>
            <a:endParaRPr lang="ja-JP" dirty="0"/>
          </a:p>
          <a:p>
            <a:r>
              <a:rPr lang="ja-JP" dirty="0"/>
              <a:t>階層を正しいレポート領域にドラッグします</a:t>
            </a:r>
            <a:r>
              <a:rPr lang="ja-JP" altLang="en-US" dirty="0"/>
              <a:t>。</a:t>
            </a:r>
            <a:endParaRPr lang="ja-JP" dirty="0"/>
          </a:p>
          <a:p>
            <a:r>
              <a:rPr lang="ja-JP" dirty="0"/>
              <a:t>レポートでは、各年の隣にプラス記号が</a:t>
            </a:r>
            <a:br>
              <a:rPr lang="en-US" altLang="ja-JP" dirty="0"/>
            </a:br>
            <a:r>
              <a:rPr lang="ja-JP" dirty="0"/>
              <a:t>表示されるようになります</a:t>
            </a:r>
            <a:r>
              <a:rPr lang="ja-JP" altLang="en-US" dirty="0"/>
              <a:t>。</a:t>
            </a:r>
            <a:endParaRPr lang="ja-JP" dirty="0"/>
          </a:p>
        </p:txBody>
      </p:sp>
      <p:sp>
        <p:nvSpPr>
          <p:cNvPr id="6" name="Right Arrow 5"/>
          <p:cNvSpPr/>
          <p:nvPr/>
        </p:nvSpPr>
        <p:spPr>
          <a:xfrm rot="16827345" flipH="1">
            <a:off x="8832168" y="4219385"/>
            <a:ext cx="2795433" cy="229298"/>
          </a:xfrm>
          <a:prstGeom prst="rightArrow">
            <a:avLst/>
          </a:prstGeom>
          <a:gradFill flip="none" rotWithShape="1">
            <a:gsLst>
              <a:gs pos="0">
                <a:schemeClr val="accent3">
                  <a:lumMod val="67000"/>
                </a:schemeClr>
              </a:gs>
              <a:gs pos="48000">
                <a:srgbClr val="CBE498"/>
              </a:gs>
              <a:gs pos="100000">
                <a:srgbClr val="EBF5D7"/>
              </a:gs>
            </a:gsLst>
            <a:lin ang="9600000" scaled="0"/>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Oval 7"/>
          <p:cNvSpPr/>
          <p:nvPr/>
        </p:nvSpPr>
        <p:spPr>
          <a:xfrm>
            <a:off x="9782219" y="2753854"/>
            <a:ext cx="216569" cy="2165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9" name="Picture 8"/>
          <p:cNvPicPr>
            <a:picLocks noChangeAspect="1"/>
          </p:cNvPicPr>
          <p:nvPr/>
        </p:nvPicPr>
        <p:blipFill>
          <a:blip r:embed="rId3"/>
          <a:stretch>
            <a:fillRect/>
          </a:stretch>
        </p:blipFill>
        <p:spPr>
          <a:xfrm>
            <a:off x="5234290" y="4168795"/>
            <a:ext cx="1436396" cy="2490772"/>
          </a:xfrm>
          <a:prstGeom prst="rect">
            <a:avLst/>
          </a:prstGeom>
        </p:spPr>
      </p:pic>
      <p:sp>
        <p:nvSpPr>
          <p:cNvPr id="10" name="Oval 9"/>
          <p:cNvSpPr/>
          <p:nvPr/>
        </p:nvSpPr>
        <p:spPr>
          <a:xfrm>
            <a:off x="5242811" y="4506177"/>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Oval 10"/>
          <p:cNvSpPr/>
          <p:nvPr/>
        </p:nvSpPr>
        <p:spPr>
          <a:xfrm>
            <a:off x="5242811" y="4813383"/>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Oval 11"/>
          <p:cNvSpPr/>
          <p:nvPr/>
        </p:nvSpPr>
        <p:spPr>
          <a:xfrm>
            <a:off x="5242811" y="5120589"/>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Oval 12"/>
          <p:cNvSpPr/>
          <p:nvPr/>
        </p:nvSpPr>
        <p:spPr>
          <a:xfrm>
            <a:off x="5242811" y="5427795"/>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4" name="Oval 13"/>
          <p:cNvSpPr/>
          <p:nvPr/>
        </p:nvSpPr>
        <p:spPr>
          <a:xfrm>
            <a:off x="5242811" y="5735001"/>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Oval 14"/>
          <p:cNvSpPr/>
          <p:nvPr/>
        </p:nvSpPr>
        <p:spPr>
          <a:xfrm>
            <a:off x="5242811" y="6042207"/>
            <a:ext cx="284874" cy="2848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3927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500"/>
                                        <p:tgtEl>
                                          <p:spTgt spid="6"/>
                                        </p:tgtEl>
                                      </p:cBhvr>
                                    </p:animEffect>
                                  </p:childTnLst>
                                </p:cTn>
                              </p:par>
                              <p:par>
                                <p:cTn id="14" presetID="1" presetClass="exit" presetSubtype="0" fill="hold" grpId="1" nodeType="withEffect">
                                  <p:stCondLst>
                                    <p:cond delay="0"/>
                                  </p:stCondLst>
                                  <p:childTnLst>
                                    <p:set>
                                      <p:cBhvr>
                                        <p:cTn id="15" dur="1" fill="hold">
                                          <p:stCondLst>
                                            <p:cond delay="0"/>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3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300"/>
                            </p:stCondLst>
                            <p:childTnLst>
                              <p:par>
                                <p:cTn id="26" presetID="1" presetClass="entr" presetSubtype="0" fill="hold" grpId="0" nodeType="afterEffect">
                                  <p:stCondLst>
                                    <p:cond delay="30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0" nodeType="afterEffect">
                                  <p:stCondLst>
                                    <p:cond delay="3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30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30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30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0" grpId="0" animBg="1"/>
      <p:bldP spid="11" grpId="0" animBg="1"/>
      <p:bldP spid="12" grpId="0" animBg="1"/>
      <p:bldP spid="13" grpId="0" animBg="1"/>
      <p:bldP spid="14" grpId="0" animBg="1"/>
      <p:bldP spid="1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演習5-4：階層を使用する</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36661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トピックD：ExcelにおけるPower BI</a:t>
            </a:r>
          </a:p>
        </p:txBody>
      </p:sp>
      <p:sp>
        <p:nvSpPr>
          <p:cNvPr id="10" name="Rectangle 9"/>
          <p:cNvSpPr/>
          <p:nvPr/>
        </p:nvSpPr>
        <p:spPr>
          <a:xfrm>
            <a:off x="7195700" y="1319112"/>
            <a:ext cx="3917104" cy="1112603"/>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8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10"/>
          <p:cNvSpPr/>
          <p:nvPr/>
        </p:nvSpPr>
        <p:spPr>
          <a:xfrm>
            <a:off x="558612" y="1691620"/>
            <a:ext cx="1435308" cy="99240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dirty="0">
                <a:latin typeface="Arial" panose="020B0604020202020204" pitchFamily="34" charset="0"/>
                <a:ea typeface="ＭＳ Ｐゴシック" panose="020B0600070205080204" pitchFamily="50" charset="-128"/>
                <a:cs typeface="Arial" panose="020B0604020202020204" pitchFamily="34" charset="0"/>
              </a:rPr>
              <a:t>Power Pivot：データモデル</a:t>
            </a:r>
          </a:p>
        </p:txBody>
      </p:sp>
      <p:pic>
        <p:nvPicPr>
          <p:cNvPr id="15" name="Picture 14"/>
          <p:cNvPicPr>
            <a:picLocks noChangeAspect="1"/>
          </p:cNvPicPr>
          <p:nvPr/>
        </p:nvPicPr>
        <p:blipFill>
          <a:blip r:embed="rId2"/>
          <a:stretch>
            <a:fillRect/>
          </a:stretch>
        </p:blipFill>
        <p:spPr>
          <a:xfrm>
            <a:off x="2023900" y="1082517"/>
            <a:ext cx="4075857" cy="2558439"/>
          </a:xfrm>
          <a:prstGeom prst="rect">
            <a:avLst/>
          </a:prstGeom>
        </p:spPr>
      </p:pic>
      <p:grpSp>
        <p:nvGrpSpPr>
          <p:cNvPr id="6" name="Group 5"/>
          <p:cNvGrpSpPr/>
          <p:nvPr/>
        </p:nvGrpSpPr>
        <p:grpSpPr>
          <a:xfrm>
            <a:off x="353896" y="2535704"/>
            <a:ext cx="3594250" cy="4079451"/>
            <a:chOff x="109734" y="2512301"/>
            <a:chExt cx="3594250" cy="4079451"/>
          </a:xfrm>
        </p:grpSpPr>
        <p:sp>
          <p:nvSpPr>
            <p:cNvPr id="12" name="Rectangle 11"/>
            <p:cNvSpPr/>
            <p:nvPr/>
          </p:nvSpPr>
          <p:spPr>
            <a:xfrm>
              <a:off x="109734" y="5585911"/>
              <a:ext cx="2465881" cy="10058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atin typeface="Arial" panose="020B0604020202020204" pitchFamily="34" charset="0"/>
                  <a:ea typeface="ＭＳ Ｐゴシック" panose="020B0600070205080204" pitchFamily="50" charset="-128"/>
                  <a:cs typeface="Arial" panose="020B0604020202020204" pitchFamily="34" charset="0"/>
                </a:rPr>
                <a:t>Excel：視覚化、ピボット、グラフ作成</a:t>
              </a:r>
            </a:p>
          </p:txBody>
        </p:sp>
        <p:grpSp>
          <p:nvGrpSpPr>
            <p:cNvPr id="5" name="Group 4"/>
            <p:cNvGrpSpPr/>
            <p:nvPr/>
          </p:nvGrpSpPr>
          <p:grpSpPr>
            <a:xfrm>
              <a:off x="170772" y="2512301"/>
              <a:ext cx="3533212" cy="2845226"/>
              <a:chOff x="170772" y="2512301"/>
              <a:chExt cx="3533212" cy="2845226"/>
            </a:xfrm>
          </p:grpSpPr>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72" y="3288372"/>
                <a:ext cx="3533212" cy="2069155"/>
              </a:xfrm>
              <a:prstGeom prst="rect">
                <a:avLst/>
              </a:prstGeom>
              <a:noFill/>
              <a:ln>
                <a:solidFill>
                  <a:schemeClr val="tx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rot="1354819">
                <a:off x="1031671" y="2512301"/>
                <a:ext cx="933450" cy="1095375"/>
              </a:xfrm>
              <a:prstGeom prst="rect">
                <a:avLst/>
              </a:prstGeom>
            </p:spPr>
          </p:pic>
        </p:grpSp>
      </p:grpSp>
      <p:grpSp>
        <p:nvGrpSpPr>
          <p:cNvPr id="9" name="Group 8"/>
          <p:cNvGrpSpPr/>
          <p:nvPr/>
        </p:nvGrpSpPr>
        <p:grpSpPr>
          <a:xfrm>
            <a:off x="4142357" y="3360851"/>
            <a:ext cx="4172209" cy="3467211"/>
            <a:chOff x="2802557" y="3380282"/>
            <a:chExt cx="4172209" cy="3467211"/>
          </a:xfrm>
        </p:grpSpPr>
        <p:grpSp>
          <p:nvGrpSpPr>
            <p:cNvPr id="8" name="Group 7"/>
            <p:cNvGrpSpPr/>
            <p:nvPr/>
          </p:nvGrpSpPr>
          <p:grpSpPr>
            <a:xfrm>
              <a:off x="2802557" y="3380282"/>
              <a:ext cx="3209089" cy="3211470"/>
              <a:chOff x="2802557" y="3380282"/>
              <a:chExt cx="3209089" cy="3211470"/>
            </a:xfrm>
          </p:grpSpPr>
          <p:pic>
            <p:nvPicPr>
              <p:cNvPr id="17" name="Picture 16"/>
              <p:cNvPicPr>
                <a:picLocks noChangeAspect="1"/>
              </p:cNvPicPr>
              <p:nvPr/>
            </p:nvPicPr>
            <p:blipFill>
              <a:blip r:embed="rId5"/>
              <a:stretch>
                <a:fillRect/>
              </a:stretch>
            </p:blipFill>
            <p:spPr>
              <a:xfrm>
                <a:off x="2802557" y="4292326"/>
                <a:ext cx="3209089" cy="2299426"/>
              </a:xfrm>
              <a:prstGeom prst="rect">
                <a:avLst/>
              </a:prstGeom>
              <a:ln>
                <a:solidFill>
                  <a:schemeClr val="tx1">
                    <a:lumMod val="50000"/>
                  </a:schemeClr>
                </a:solidFill>
              </a:ln>
              <a:effectLst>
                <a:outerShdw blurRad="50800" dist="38100" dir="5400000" algn="t" rotWithShape="0">
                  <a:prstClr val="black">
                    <a:alpha val="40000"/>
                  </a:prstClr>
                </a:outerShdw>
              </a:effectLst>
            </p:spPr>
          </p:pic>
          <p:pic>
            <p:nvPicPr>
              <p:cNvPr id="18" name="Picture 17"/>
              <p:cNvPicPr>
                <a:picLocks noChangeAspect="1"/>
              </p:cNvPicPr>
              <p:nvPr/>
            </p:nvPicPr>
            <p:blipFill>
              <a:blip r:embed="rId6">
                <a:clrChange>
                  <a:clrFrom>
                    <a:srgbClr val="FFFFFF"/>
                  </a:clrFrom>
                  <a:clrTo>
                    <a:srgbClr val="FFFFFF">
                      <a:alpha val="0"/>
                    </a:srgbClr>
                  </a:clrTo>
                </a:clrChange>
              </a:blip>
              <a:stretch>
                <a:fillRect/>
              </a:stretch>
            </p:blipFill>
            <p:spPr>
              <a:xfrm rot="494301">
                <a:off x="3240177" y="3380282"/>
                <a:ext cx="1646045" cy="1349599"/>
              </a:xfrm>
              <a:prstGeom prst="rect">
                <a:avLst/>
              </a:prstGeom>
              <a:ln>
                <a:noFill/>
              </a:ln>
            </p:spPr>
          </p:pic>
        </p:grpSp>
        <p:sp>
          <p:nvSpPr>
            <p:cNvPr id="13" name="Rectangle 12"/>
            <p:cNvSpPr/>
            <p:nvPr/>
          </p:nvSpPr>
          <p:spPr>
            <a:xfrm>
              <a:off x="5483244" y="5221061"/>
              <a:ext cx="1491522" cy="16264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atin typeface="Arial" panose="020B0604020202020204" pitchFamily="34" charset="0"/>
                  <a:ea typeface="ＭＳ Ｐゴシック" panose="020B0600070205080204" pitchFamily="50" charset="-128"/>
                  <a:cs typeface="Arial" panose="020B0604020202020204" pitchFamily="34" charset="0"/>
                </a:rPr>
                <a:t>Power View：高度なグラフ作成とマッピング</a:t>
              </a:r>
            </a:p>
          </p:txBody>
        </p:sp>
      </p:grpSp>
      <p:grpSp>
        <p:nvGrpSpPr>
          <p:cNvPr id="24" name="Group 23"/>
          <p:cNvGrpSpPr/>
          <p:nvPr/>
        </p:nvGrpSpPr>
        <p:grpSpPr>
          <a:xfrm>
            <a:off x="6262247" y="2378567"/>
            <a:ext cx="5420089" cy="2607724"/>
            <a:chOff x="3412387" y="2126973"/>
            <a:chExt cx="5420089" cy="2607724"/>
          </a:xfrm>
        </p:grpSpPr>
        <p:pic>
          <p:nvPicPr>
            <p:cNvPr id="3" name="Picture 2"/>
            <p:cNvPicPr>
              <a:picLocks noChangeAspect="1"/>
            </p:cNvPicPr>
            <p:nvPr/>
          </p:nvPicPr>
          <p:blipFill>
            <a:blip r:embed="rId7"/>
            <a:stretch>
              <a:fillRect/>
            </a:stretch>
          </p:blipFill>
          <p:spPr>
            <a:xfrm>
              <a:off x="5252190" y="2605369"/>
              <a:ext cx="3580286" cy="2129328"/>
            </a:xfrm>
            <a:prstGeom prst="rect">
              <a:avLst/>
            </a:prstGeom>
            <a:ln>
              <a:solidFill>
                <a:schemeClr val="tx1">
                  <a:lumMod val="50000"/>
                </a:schemeClr>
              </a:solidFill>
            </a:ln>
            <a:effectLst>
              <a:outerShdw blurRad="50800" dist="38100" dir="8100000" algn="tr" rotWithShape="0">
                <a:prstClr val="black">
                  <a:alpha val="40000"/>
                </a:prstClr>
              </a:outerShdw>
            </a:effectLst>
          </p:spPr>
        </p:pic>
        <p:pic>
          <p:nvPicPr>
            <p:cNvPr id="23" name="Picture 22"/>
            <p:cNvPicPr>
              <a:picLocks noChangeAspect="1"/>
            </p:cNvPicPr>
            <p:nvPr/>
          </p:nvPicPr>
          <p:blipFill>
            <a:blip r:embed="rId8">
              <a:clrChange>
                <a:clrFrom>
                  <a:srgbClr val="FFFFFF"/>
                </a:clrFrom>
                <a:clrTo>
                  <a:srgbClr val="FFFFFF">
                    <a:alpha val="0"/>
                  </a:srgbClr>
                </a:clrTo>
              </a:clrChange>
            </a:blip>
            <a:stretch>
              <a:fillRect/>
            </a:stretch>
          </p:blipFill>
          <p:spPr>
            <a:xfrm rot="19969132">
              <a:off x="3412387" y="2126973"/>
              <a:ext cx="1538321" cy="1633149"/>
            </a:xfrm>
            <a:prstGeom prst="rect">
              <a:avLst/>
            </a:prstGeom>
          </p:spPr>
        </p:pic>
      </p:grpSp>
      <p:sp>
        <p:nvSpPr>
          <p:cNvPr id="25" name="TextBox 24"/>
          <p:cNvSpPr txBox="1"/>
          <p:nvPr/>
        </p:nvSpPr>
        <p:spPr>
          <a:xfrm>
            <a:off x="8251440" y="1831488"/>
            <a:ext cx="1537600" cy="523220"/>
          </a:xfrm>
          <a:prstGeom prst="rect">
            <a:avLst/>
          </a:prstGeom>
          <a:noFill/>
        </p:spPr>
        <p:txBody>
          <a:bodyPr wrap="none" rtlCol="0">
            <a:spAutoFit/>
          </a:bodyPr>
          <a:lstStyle/>
          <a:p>
            <a:r>
              <a:rPr lang="ja-JP" sz="2800" dirty="0">
                <a:latin typeface="Arial" panose="020B0604020202020204" pitchFamily="34" charset="0"/>
                <a:ea typeface="ＭＳ Ｐゴシック" panose="020B0600070205080204" pitchFamily="50" charset="-128"/>
                <a:cs typeface="Arial" panose="020B0604020202020204" pitchFamily="34" charset="0"/>
              </a:rPr>
              <a:t>と視覚化</a:t>
            </a:r>
          </a:p>
        </p:txBody>
      </p:sp>
      <p:sp>
        <p:nvSpPr>
          <p:cNvPr id="26" name="TextBox 25"/>
          <p:cNvSpPr txBox="1"/>
          <p:nvPr/>
        </p:nvSpPr>
        <p:spPr>
          <a:xfrm>
            <a:off x="7131102" y="1417535"/>
            <a:ext cx="4046301" cy="954107"/>
          </a:xfrm>
          <a:prstGeom prst="rect">
            <a:avLst/>
          </a:prstGeom>
          <a:noFill/>
        </p:spPr>
        <p:txBody>
          <a:bodyPr wrap="none" rtlCol="0">
            <a:spAutoFit/>
          </a:bodyPr>
          <a:lstStyle/>
          <a:p>
            <a:pPr algn="ctr"/>
            <a:r>
              <a:rPr lang="ja-JP" sz="2800" dirty="0">
                <a:latin typeface="Arial" panose="020B0604020202020204" pitchFamily="34" charset="0"/>
                <a:ea typeface="ＭＳ Ｐゴシック" panose="020B0600070205080204" pitchFamily="50" charset="-128"/>
                <a:cs typeface="Arial" panose="020B0604020202020204" pitchFamily="34" charset="0"/>
              </a:rPr>
              <a:t>Power Pivotのレポートは</a:t>
            </a:r>
          </a:p>
          <a:p>
            <a:r>
              <a:rPr lang="ja-JP" sz="2800" dirty="0">
                <a:latin typeface="Arial" panose="020B0604020202020204" pitchFamily="34" charset="0"/>
                <a:ea typeface="ＭＳ Ｐゴシック" panose="020B0600070205080204" pitchFamily="50" charset="-128"/>
                <a:cs typeface="Arial" panose="020B0604020202020204" pitchFamily="34" charset="0"/>
              </a:rPr>
              <a:t> データ</a:t>
            </a:r>
          </a:p>
        </p:txBody>
      </p:sp>
      <p:sp>
        <p:nvSpPr>
          <p:cNvPr id="27" name="Rectangle 26"/>
          <p:cNvSpPr/>
          <p:nvPr/>
        </p:nvSpPr>
        <p:spPr>
          <a:xfrm>
            <a:off x="10370640" y="4702134"/>
            <a:ext cx="1491522" cy="13575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atin typeface="Arial" panose="020B0604020202020204" pitchFamily="34" charset="0"/>
                <a:ea typeface="ＭＳ Ｐゴシック" panose="020B0600070205080204" pitchFamily="50" charset="-128"/>
                <a:cs typeface="Arial" panose="020B0604020202020204" pitchFamily="34" charset="0"/>
              </a:rPr>
              <a:t>Power Map：3Dグラフ作成とストーリーテリング</a:t>
            </a:r>
          </a:p>
        </p:txBody>
      </p:sp>
    </p:spTree>
    <p:extLst>
      <p:ext uri="{BB962C8B-B14F-4D97-AF65-F5344CB8AC3E}">
        <p14:creationId xmlns:p14="http://schemas.microsoft.com/office/powerpoint/2010/main" val="13612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日付とDate関数</a:t>
            </a:r>
          </a:p>
        </p:txBody>
      </p:sp>
      <p:sp>
        <p:nvSpPr>
          <p:cNvPr id="3" name="Content Placeholder 2"/>
          <p:cNvSpPr>
            <a:spLocks noGrp="1"/>
          </p:cNvSpPr>
          <p:nvPr>
            <p:ph idx="1"/>
          </p:nvPr>
        </p:nvSpPr>
        <p:spPr/>
        <p:txBody>
          <a:bodyPr>
            <a:normAutofit/>
          </a:bodyPr>
          <a:lstStyle/>
          <a:p>
            <a:pPr marL="0" indent="0">
              <a:buNone/>
            </a:pPr>
            <a:r>
              <a:rPr lang="ja-JP" dirty="0"/>
              <a:t>Date関数とTime関数</a:t>
            </a:r>
          </a:p>
          <a:p>
            <a:pPr marL="0" indent="0">
              <a:buNone/>
            </a:pPr>
            <a:endParaRPr lang="ja-JP" dirty="0"/>
          </a:p>
          <a:p>
            <a:pPr lvl="1"/>
            <a:r>
              <a:rPr lang="ja-JP" dirty="0"/>
              <a:t>DATE</a:t>
            </a:r>
          </a:p>
          <a:p>
            <a:pPr lvl="1"/>
            <a:r>
              <a:rPr lang="ja-JP" dirty="0"/>
              <a:t>DAY </a:t>
            </a:r>
          </a:p>
          <a:p>
            <a:pPr lvl="1"/>
            <a:r>
              <a:rPr lang="ja-JP" dirty="0"/>
              <a:t>MONTH </a:t>
            </a:r>
          </a:p>
          <a:p>
            <a:pPr lvl="1"/>
            <a:r>
              <a:rPr lang="ja-JP" dirty="0"/>
              <a:t>YEAR </a:t>
            </a:r>
          </a:p>
          <a:p>
            <a:pPr lvl="1"/>
            <a:r>
              <a:rPr lang="ja-JP" dirty="0"/>
              <a:t>WEEKDAY</a:t>
            </a:r>
          </a:p>
          <a:p>
            <a:pPr lvl="1"/>
            <a:r>
              <a:rPr lang="ja-JP" dirty="0"/>
              <a:t>WEEKNUM</a:t>
            </a:r>
          </a:p>
          <a:p>
            <a:pPr lvl="1"/>
            <a:endParaRPr lang="ja-JP" dirty="0"/>
          </a:p>
        </p:txBody>
      </p:sp>
      <p:sp>
        <p:nvSpPr>
          <p:cNvPr id="4" name="Content Placeholder 2"/>
          <p:cNvSpPr txBox="1">
            <a:spLocks/>
          </p:cNvSpPr>
          <p:nvPr/>
        </p:nvSpPr>
        <p:spPr>
          <a:xfrm>
            <a:off x="3307976" y="4663172"/>
            <a:ext cx="7195126" cy="719949"/>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a:latin typeface="Arial" panose="020B0604020202020204" pitchFamily="34" charset="0"/>
                <a:ea typeface="ＭＳ Ｐゴシック" panose="020B0600070205080204" pitchFamily="50" charset="-128"/>
                <a:cs typeface="Arial" panose="020B0604020202020204" pitchFamily="34" charset="0"/>
              </a:rPr>
              <a:t>Due Date:  </a:t>
            </a:r>
            <a:r>
              <a:rPr lang="ja-JP" sz="28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=[OrderDate] </a:t>
            </a:r>
            <a:r>
              <a:rPr lang="ja-JP" sz="2800" dirty="0">
                <a:latin typeface="Arial" panose="020B0604020202020204" pitchFamily="34" charset="0"/>
                <a:ea typeface="ＭＳ Ｐゴシック" panose="020B0600070205080204" pitchFamily="50" charset="-128"/>
                <a:cs typeface="Arial" panose="020B0604020202020204" pitchFamily="34" charset="0"/>
              </a:rPr>
              <a:t>+ 5</a:t>
            </a:r>
          </a:p>
        </p:txBody>
      </p:sp>
      <p:sp>
        <p:nvSpPr>
          <p:cNvPr id="5" name="Content Placeholder 2"/>
          <p:cNvSpPr txBox="1">
            <a:spLocks/>
          </p:cNvSpPr>
          <p:nvPr/>
        </p:nvSpPr>
        <p:spPr>
          <a:xfrm>
            <a:off x="3295478" y="5383121"/>
            <a:ext cx="9103659" cy="1178807"/>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dirty="0">
                <a:latin typeface="Arial" panose="020B0604020202020204" pitchFamily="34" charset="0"/>
                <a:ea typeface="ＭＳ Ｐゴシック" panose="020B0600070205080204" pitchFamily="50" charset="-128"/>
                <a:cs typeface="Arial" panose="020B0604020202020204" pitchFamily="34" charset="0"/>
              </a:rPr>
              <a:t>Order Status:  </a:t>
            </a:r>
            <a:r>
              <a:rPr lang="ja-JP" sz="2800" dirty="0">
                <a:latin typeface="Arial" panose="020B0604020202020204" pitchFamily="34" charset="0"/>
                <a:ea typeface="ＭＳ Ｐゴシック" panose="020B0600070205080204" pitchFamily="50" charset="-128"/>
                <a:cs typeface="Arial" panose="020B0604020202020204" pitchFamily="34" charset="0"/>
              </a:rPr>
              <a:t>= IF(</a:t>
            </a:r>
            <a:r>
              <a:rPr lang="ja-JP" sz="28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[Ship Date]</a:t>
            </a:r>
            <a:r>
              <a:rPr lang="ja-JP" sz="2800" dirty="0">
                <a:latin typeface="Arial" panose="020B0604020202020204" pitchFamily="34" charset="0"/>
                <a:ea typeface="ＭＳ Ｐゴシック" panose="020B0600070205080204" pitchFamily="50" charset="-128"/>
                <a:cs typeface="Arial" panose="020B0604020202020204" pitchFamily="34" charset="0"/>
              </a:rPr>
              <a:t> &lt;&gt; </a:t>
            </a:r>
            <a:r>
              <a:rPr lang="ja-JP" sz="28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[Due Date], </a:t>
            </a:r>
            <a:br>
              <a:rPr dirty="0">
                <a:latin typeface="Arial" panose="020B0604020202020204" pitchFamily="34" charset="0"/>
                <a:ea typeface="ＭＳ Ｐゴシック" panose="020B0600070205080204" pitchFamily="50" charset="-128"/>
                <a:cs typeface="Arial" panose="020B0604020202020204" pitchFamily="34" charset="0"/>
              </a:rPr>
            </a:br>
            <a:r>
              <a:rPr lang="ja-JP" sz="2800" dirty="0">
                <a:latin typeface="Arial" panose="020B0604020202020204" pitchFamily="34" charset="0"/>
                <a:ea typeface="ＭＳ Ｐゴシック" panose="020B0600070205080204" pitchFamily="50" charset="-128"/>
                <a:cs typeface="Arial" panose="020B0604020202020204" pitchFamily="34" charset="0"/>
              </a:rPr>
              <a:t>      </a:t>
            </a:r>
            <a:r>
              <a:rPr lang="ja-JP" sz="2400" dirty="0">
                <a:latin typeface="Arial" panose="020B0604020202020204" pitchFamily="34" charset="0"/>
                <a:ea typeface="ＭＳ Ｐゴシック" panose="020B0600070205080204" pitchFamily="50" charset="-128"/>
                <a:cs typeface="Arial" panose="020B0604020202020204" pitchFamily="34" charset="0"/>
              </a:rPr>
              <a:t>IF</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([Ship Date] </a:t>
            </a:r>
            <a:r>
              <a:rPr lang="ja-JP" sz="2400" dirty="0">
                <a:latin typeface="Arial" panose="020B0604020202020204" pitchFamily="34" charset="0"/>
                <a:ea typeface="ＭＳ Ｐゴシック" panose="020B0600070205080204" pitchFamily="50" charset="-128"/>
                <a:cs typeface="Arial" panose="020B0604020202020204" pitchFamily="34" charset="0"/>
              </a:rPr>
              <a:t>&gt; </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[Due Date], </a:t>
            </a:r>
            <a:r>
              <a:rPr lang="ja-JP" sz="2400" dirty="0">
                <a:solidFill>
                  <a:schemeClr val="accent1"/>
                </a:solidFill>
                <a:latin typeface="Arial" panose="020B0604020202020204" pitchFamily="34" charset="0"/>
                <a:ea typeface="ＭＳ Ｐゴシック" panose="020B0600070205080204" pitchFamily="50" charset="-128"/>
                <a:cs typeface="Arial" panose="020B0604020202020204" pitchFamily="34" charset="0"/>
              </a:rPr>
              <a:t>”Late”</a:t>
            </a:r>
            <a:r>
              <a:rPr lang="ja-JP" sz="2400" dirty="0">
                <a:latin typeface="Arial" panose="020B0604020202020204" pitchFamily="34" charset="0"/>
                <a:ea typeface="ＭＳ Ｐゴシック" panose="020B0600070205080204" pitchFamily="50" charset="-128"/>
                <a:cs typeface="Arial" panose="020B0604020202020204" pitchFamily="34" charset="0"/>
              </a:rPr>
              <a:t>, </a:t>
            </a:r>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”Early”</a:t>
            </a:r>
            <a:r>
              <a:rPr lang="ja-JP" sz="2400" dirty="0">
                <a:latin typeface="Arial" panose="020B0604020202020204" pitchFamily="34" charset="0"/>
                <a:ea typeface="ＭＳ Ｐゴシック" panose="020B0600070205080204" pitchFamily="50" charset="-128"/>
                <a:cs typeface="Arial" panose="020B0604020202020204" pitchFamily="34" charset="0"/>
              </a:rPr>
              <a:t>), </a:t>
            </a:r>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”On-Time”</a:t>
            </a:r>
            <a:r>
              <a:rPr lang="ja-JP" sz="2400" dirty="0">
                <a:latin typeface="Arial" panose="020B0604020202020204" pitchFamily="34" charset="0"/>
                <a:ea typeface="ＭＳ Ｐゴシック" panose="020B0600070205080204" pitchFamily="50" charset="-128"/>
                <a:cs typeface="Arial" panose="020B0604020202020204" pitchFamily="34" charset="0"/>
              </a:rPr>
              <a:t> ) </a:t>
            </a:r>
            <a:r>
              <a:rPr lang="ja-JP" sz="2800" dirty="0">
                <a:latin typeface="Arial" panose="020B0604020202020204" pitchFamily="34" charset="0"/>
                <a:ea typeface="ＭＳ Ｐゴシック" panose="020B0600070205080204" pitchFamily="50" charset="-128"/>
                <a:cs typeface="Arial" panose="020B0604020202020204" pitchFamily="34" charset="0"/>
              </a:rPr>
              <a:t> </a:t>
            </a:r>
          </a:p>
          <a:p>
            <a:endParaRPr lang="ja-JP" dirty="0">
              <a:solidFill>
                <a:srgbClr val="FF0000"/>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Content Placeholder 2">
            <a:extLst>
              <a:ext uri="{FF2B5EF4-FFF2-40B4-BE49-F238E27FC236}">
                <a16:creationId xmlns:a16="http://schemas.microsoft.com/office/drawing/2014/main" id="{F0B0CBDD-BC4F-4A28-BB1C-C74EC15554FB}"/>
              </a:ext>
            </a:extLst>
          </p:cNvPr>
          <p:cNvSpPr txBox="1">
            <a:spLocks/>
          </p:cNvSpPr>
          <p:nvPr/>
        </p:nvSpPr>
        <p:spPr>
          <a:xfrm>
            <a:off x="3307976" y="2002301"/>
            <a:ext cx="7402286" cy="860697"/>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ja-JP" sz="2800" dirty="0">
                <a:latin typeface="Arial" panose="020B0604020202020204" pitchFamily="34" charset="0"/>
                <a:ea typeface="ＭＳ Ｐゴシック" panose="020B0600070205080204" pitchFamily="50" charset="-128"/>
                <a:cs typeface="Arial" panose="020B0604020202020204" pitchFamily="34" charset="0"/>
              </a:rPr>
              <a:t>=YEAR(</a:t>
            </a:r>
            <a:r>
              <a:rPr lang="ja-JP" sz="2800" i="1"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日付を含む列</a:t>
            </a:r>
            <a:r>
              <a:rPr lang="ja-JP" sz="2800" dirty="0">
                <a:latin typeface="Arial" panose="020B0604020202020204" pitchFamily="34" charset="0"/>
                <a:ea typeface="ＭＳ Ｐゴシック" panose="020B0600070205080204" pitchFamily="50" charset="-128"/>
                <a:cs typeface="Arial" panose="020B0604020202020204" pitchFamily="34" charset="0"/>
              </a:rPr>
              <a:t>)</a:t>
            </a:r>
          </a:p>
          <a:p>
            <a:pPr marL="342900" lvl="1" indent="0">
              <a:buFont typeface="Arial" panose="020B0604020202020204" pitchFamily="34" charset="0"/>
              <a:buNone/>
            </a:pPr>
            <a:r>
              <a:rPr lang="ja-JP" sz="2400" dirty="0">
                <a:latin typeface="Arial" panose="020B0604020202020204" pitchFamily="34" charset="0"/>
                <a:ea typeface="ＭＳ Ｐゴシック" panose="020B0600070205080204" pitchFamily="50" charset="-128"/>
                <a:cs typeface="Arial" panose="020B0604020202020204" pitchFamily="34" charset="0"/>
              </a:rPr>
              <a:t>=YEAR( </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[Ship Date] </a:t>
            </a:r>
            <a:r>
              <a:rPr lang="ja-JP" sz="2400" dirty="0">
                <a:latin typeface="Arial" panose="020B0604020202020204" pitchFamily="34" charset="0"/>
                <a:ea typeface="ＭＳ Ｐゴシック" panose="020B0600070205080204" pitchFamily="50" charset="-128"/>
                <a:cs typeface="Arial" panose="020B0604020202020204" pitchFamily="34" charset="0"/>
              </a:rPr>
              <a:t>)</a:t>
            </a:r>
          </a:p>
          <a:p>
            <a:endParaRPr lang="ja-JP" sz="2800" dirty="0">
              <a:solidFill>
                <a:srgbClr val="FF0000"/>
              </a:solidFill>
              <a:latin typeface="Arial" panose="020B0604020202020204" pitchFamily="34" charset="0"/>
              <a:ea typeface="ＭＳ Ｐゴシック" panose="020B0600070205080204" pitchFamily="50" charset="-128"/>
              <a:cs typeface="Arial" panose="020B0604020202020204" pitchFamily="34" charset="0"/>
            </a:endParaRPr>
          </a:p>
        </p:txBody>
      </p:sp>
      <p:pic>
        <p:nvPicPr>
          <p:cNvPr id="8" name="Picture 7">
            <a:extLst>
              <a:ext uri="{FF2B5EF4-FFF2-40B4-BE49-F238E27FC236}">
                <a16:creationId xmlns:a16="http://schemas.microsoft.com/office/drawing/2014/main" id="{63AE17D5-3737-4E1E-A3AA-653658A18F18}"/>
              </a:ext>
            </a:extLst>
          </p:cNvPr>
          <p:cNvPicPr>
            <a:picLocks noChangeAspect="1"/>
          </p:cNvPicPr>
          <p:nvPr/>
        </p:nvPicPr>
        <p:blipFill>
          <a:blip r:embed="rId3"/>
          <a:stretch>
            <a:fillRect/>
          </a:stretch>
        </p:blipFill>
        <p:spPr>
          <a:xfrm>
            <a:off x="3864613" y="2965914"/>
            <a:ext cx="5158363" cy="1561388"/>
          </a:xfrm>
          <a:prstGeom prst="rect">
            <a:avLst/>
          </a:prstGeom>
        </p:spPr>
      </p:pic>
    </p:spTree>
    <p:extLst>
      <p:ext uri="{BB962C8B-B14F-4D97-AF65-F5344CB8AC3E}">
        <p14:creationId xmlns:p14="http://schemas.microsoft.com/office/powerpoint/2010/main" val="358385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dirty="0"/>
              <a:t>演習</a:t>
            </a:r>
            <a:r>
              <a:rPr lang="en-US" altLang="ja-JP" dirty="0"/>
              <a:t>5</a:t>
            </a:r>
            <a:r>
              <a:rPr lang="ja-JP" dirty="0"/>
              <a:t>-</a:t>
            </a:r>
            <a:r>
              <a:rPr lang="en-US" altLang="ja-JP" dirty="0"/>
              <a:t>5</a:t>
            </a:r>
            <a:r>
              <a:rPr lang="ja-JP" dirty="0"/>
              <a:t>：Date関数</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054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5.Power Pivot関数を作成する</a:t>
            </a:r>
            <a:endParaRPr lang="ja-JP" sz="4000" dirty="0"/>
          </a:p>
        </p:txBody>
      </p:sp>
      <p:sp>
        <p:nvSpPr>
          <p:cNvPr id="4" name="Content Placeholder 3"/>
          <p:cNvSpPr>
            <a:spLocks noGrp="1"/>
          </p:cNvSpPr>
          <p:nvPr>
            <p:ph idx="1"/>
          </p:nvPr>
        </p:nvSpPr>
        <p:spPr/>
        <p:txBody>
          <a:bodyPr/>
          <a:lstStyle/>
          <a:p>
            <a:r>
              <a:rPr lang="ja-JP"/>
              <a:t>計算列</a:t>
            </a:r>
          </a:p>
          <a:p>
            <a:r>
              <a:rPr lang="ja-JP"/>
              <a:t>DAXとは?</a:t>
            </a:r>
          </a:p>
          <a:p>
            <a:r>
              <a:rPr lang="ja-JP"/>
              <a:t>DAX関数を理解する</a:t>
            </a:r>
          </a:p>
          <a:p>
            <a:r>
              <a:rPr lang="ja-JP"/>
              <a:t>一般的なDAX関数</a:t>
            </a:r>
          </a:p>
          <a:p>
            <a:r>
              <a:rPr lang="ja-JP"/>
              <a:t>日付とDate関数</a:t>
            </a:r>
          </a:p>
          <a:p>
            <a:endParaRPr lang="ja-JP" dirty="0"/>
          </a:p>
        </p:txBody>
      </p:sp>
    </p:spTree>
    <p:extLst>
      <p:ext uri="{BB962C8B-B14F-4D97-AF65-F5344CB8AC3E}">
        <p14:creationId xmlns:p14="http://schemas.microsoft.com/office/powerpoint/2010/main" val="28614648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コースの復習</a:t>
            </a:r>
          </a:p>
        </p:txBody>
      </p:sp>
      <p:sp>
        <p:nvSpPr>
          <p:cNvPr id="3" name="Content Placeholder 2"/>
          <p:cNvSpPr>
            <a:spLocks noGrp="1"/>
          </p:cNvSpPr>
          <p:nvPr>
            <p:ph idx="1"/>
          </p:nvPr>
        </p:nvSpPr>
        <p:spPr/>
        <p:txBody>
          <a:bodyPr/>
          <a:lstStyle/>
          <a:p>
            <a:pPr>
              <a:buFont typeface="+mj-lt"/>
              <a:buAutoNum type="arabicPeriod"/>
            </a:pPr>
            <a:r>
              <a:rPr lang="ja-JP"/>
              <a:t>Power Pivotの紹介</a:t>
            </a:r>
          </a:p>
          <a:p>
            <a:pPr>
              <a:buFont typeface="+mj-lt"/>
              <a:buAutoNum type="arabicPeriod"/>
            </a:pPr>
            <a:r>
              <a:rPr lang="ja-JP"/>
              <a:t>レポートを定義する</a:t>
            </a:r>
          </a:p>
          <a:p>
            <a:pPr>
              <a:buFont typeface="+mj-lt"/>
              <a:buAutoNum type="arabicPeriod"/>
            </a:pPr>
            <a:r>
              <a:rPr lang="ja-JP"/>
              <a:t>Power Pivotのデータを理解する</a:t>
            </a:r>
          </a:p>
          <a:p>
            <a:pPr>
              <a:buFont typeface="+mj-lt"/>
              <a:buAutoNum type="arabicPeriod"/>
            </a:pPr>
            <a:r>
              <a:rPr lang="ja-JP"/>
              <a:t>Power Pivotのデータを使用してレポートを作成する</a:t>
            </a:r>
          </a:p>
          <a:p>
            <a:pPr>
              <a:buFont typeface="+mj-lt"/>
              <a:buAutoNum type="arabicPeriod"/>
            </a:pPr>
            <a:r>
              <a:rPr lang="ja-JP"/>
              <a:t>Power Pivot関数を作成する</a:t>
            </a:r>
          </a:p>
        </p:txBody>
      </p:sp>
    </p:spTree>
    <p:extLst>
      <p:ext uri="{BB962C8B-B14F-4D97-AF65-F5344CB8AC3E}">
        <p14:creationId xmlns:p14="http://schemas.microsoft.com/office/powerpoint/2010/main" val="3520212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ja-JP" sz="3600" dirty="0"/>
              <a:t>本日は、Power Pivotの</a:t>
            </a:r>
            <a:br>
              <a:rPr lang="en-US" altLang="ja-JP" sz="3600" dirty="0"/>
            </a:br>
            <a:r>
              <a:rPr lang="ja-JP" sz="3600" dirty="0"/>
              <a:t>コースにご参加いただき</a:t>
            </a:r>
          </a:p>
        </p:txBody>
      </p:sp>
      <p:sp>
        <p:nvSpPr>
          <p:cNvPr id="4" name="Subtitle 3"/>
          <p:cNvSpPr>
            <a:spLocks noGrp="1"/>
          </p:cNvSpPr>
          <p:nvPr>
            <p:ph type="subTitle" idx="1"/>
          </p:nvPr>
        </p:nvSpPr>
        <p:spPr>
          <a:xfrm>
            <a:off x="1380565" y="3657601"/>
            <a:ext cx="9102021" cy="1264528"/>
          </a:xfrm>
        </p:spPr>
        <p:txBody>
          <a:bodyPr anchor="t">
            <a:noAutofit/>
          </a:bodyPr>
          <a:lstStyle/>
          <a:p>
            <a:r>
              <a:rPr lang="ja-JP" sz="7200" dirty="0"/>
              <a:t>ありがとうございました</a:t>
            </a:r>
          </a:p>
        </p:txBody>
      </p:sp>
    </p:spTree>
    <p:extLst>
      <p:ext uri="{BB962C8B-B14F-4D97-AF65-F5344CB8AC3E}">
        <p14:creationId xmlns:p14="http://schemas.microsoft.com/office/powerpoint/2010/main" val="8092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Power BIの視覚化</a:t>
            </a:r>
          </a:p>
        </p:txBody>
      </p:sp>
      <p:sp>
        <p:nvSpPr>
          <p:cNvPr id="3" name="Content Placeholder 2"/>
          <p:cNvSpPr>
            <a:spLocks noGrp="1"/>
          </p:cNvSpPr>
          <p:nvPr>
            <p:ph idx="1"/>
          </p:nvPr>
        </p:nvSpPr>
        <p:spPr/>
        <p:txBody>
          <a:bodyPr/>
          <a:lstStyle/>
          <a:p>
            <a:r>
              <a:rPr lang="ja-JP" dirty="0"/>
              <a:t>Power Pivotは標準のピボットテーブルとピボットグラフを使用します</a:t>
            </a:r>
            <a:r>
              <a:rPr lang="ja-JP" altLang="en-US" dirty="0"/>
              <a:t>。</a:t>
            </a:r>
            <a:endParaRPr lang="ja-JP" dirty="0"/>
          </a:p>
          <a:p>
            <a:endParaRPr lang="ja-JP" dirty="0"/>
          </a:p>
          <a:p>
            <a:r>
              <a:rPr lang="ja-JP" dirty="0"/>
              <a:t>ピボットテーブルとピボットグラフツールは変更されていません</a:t>
            </a:r>
            <a:r>
              <a:rPr lang="ja-JP" altLang="en-US" dirty="0"/>
              <a:t>。</a:t>
            </a:r>
            <a:endParaRPr lang="ja-JP" dirty="0"/>
          </a:p>
          <a:p>
            <a:endParaRPr lang="ja-JP" dirty="0"/>
          </a:p>
          <a:p>
            <a:r>
              <a:rPr lang="ja-JP" dirty="0"/>
              <a:t>ピボットテーブルまたはピボットグラフで使用されるデータによって、それらの機能が変更されます</a:t>
            </a:r>
            <a:r>
              <a:rPr lang="ja-JP" altLang="en-US" dirty="0"/>
              <a:t>。</a:t>
            </a:r>
            <a:endParaRPr lang="ja-JP" dirty="0"/>
          </a:p>
        </p:txBody>
      </p:sp>
    </p:spTree>
    <p:extLst>
      <p:ext uri="{BB962C8B-B14F-4D97-AF65-F5344CB8AC3E}">
        <p14:creationId xmlns:p14="http://schemas.microsoft.com/office/powerpoint/2010/main" val="328338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トピックE：Power BIアドイン</a:t>
            </a:r>
          </a:p>
        </p:txBody>
      </p:sp>
      <p:sp>
        <p:nvSpPr>
          <p:cNvPr id="3" name="Content Placeholder 2"/>
          <p:cNvSpPr>
            <a:spLocks noGrp="1"/>
          </p:cNvSpPr>
          <p:nvPr>
            <p:ph idx="1"/>
          </p:nvPr>
        </p:nvSpPr>
        <p:spPr/>
        <p:txBody>
          <a:bodyPr/>
          <a:lstStyle/>
          <a:p>
            <a:pPr marL="0" indent="0">
              <a:buNone/>
            </a:pPr>
            <a:r>
              <a:rPr lang="ja-JP"/>
              <a:t>Excel 2016用アドインを有効にする</a:t>
            </a:r>
          </a:p>
        </p:txBody>
      </p:sp>
      <p:grpSp>
        <p:nvGrpSpPr>
          <p:cNvPr id="4" name="Group 3"/>
          <p:cNvGrpSpPr/>
          <p:nvPr/>
        </p:nvGrpSpPr>
        <p:grpSpPr>
          <a:xfrm>
            <a:off x="3085646" y="1723902"/>
            <a:ext cx="6020711" cy="4935964"/>
            <a:chOff x="1278287" y="1723902"/>
            <a:chExt cx="6020711" cy="493596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87" y="1723902"/>
              <a:ext cx="6020711" cy="4935964"/>
            </a:xfrm>
            <a:prstGeom prst="rect">
              <a:avLst/>
            </a:prstGeom>
          </p:spPr>
        </p:pic>
        <p:sp>
          <p:nvSpPr>
            <p:cNvPr id="6" name="Rectangle 5"/>
            <p:cNvSpPr/>
            <p:nvPr/>
          </p:nvSpPr>
          <p:spPr>
            <a:xfrm>
              <a:off x="1331402" y="2945922"/>
              <a:ext cx="1015096" cy="267236"/>
            </a:xfrm>
            <a:prstGeom prst="rect">
              <a:avLst/>
            </a:prstGeom>
            <a:noFill/>
            <a:ln w="31750" cmpd="thinThick">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0" name="Rectangle 9"/>
            <p:cNvSpPr/>
            <p:nvPr/>
          </p:nvSpPr>
          <p:spPr>
            <a:xfrm>
              <a:off x="2346498" y="3699983"/>
              <a:ext cx="4660774" cy="1369323"/>
            </a:xfrm>
            <a:prstGeom prst="rect">
              <a:avLst/>
            </a:prstGeom>
            <a:noFill/>
            <a:ln w="31750" cmpd="thinThick">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10"/>
            <p:cNvSpPr/>
            <p:nvPr/>
          </p:nvSpPr>
          <p:spPr>
            <a:xfrm>
              <a:off x="2496560" y="4796590"/>
              <a:ext cx="3021924" cy="192506"/>
            </a:xfrm>
            <a:prstGeom prst="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Tree>
    <p:extLst>
      <p:ext uri="{BB962C8B-B14F-4D97-AF65-F5344CB8AC3E}">
        <p14:creationId xmlns:p14="http://schemas.microsoft.com/office/powerpoint/2010/main" val="36791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 y="1"/>
            <a:ext cx="12192000" cy="1010653"/>
          </a:xfrm>
        </p:spPr>
        <p:txBody>
          <a:bodyPr/>
          <a:lstStyle/>
          <a:p>
            <a:r>
              <a:rPr lang="ja-JP" dirty="0"/>
              <a:t>演習1-1：</a:t>
            </a:r>
            <a:r>
              <a:rPr lang="ja-JP" altLang="en-US" dirty="0"/>
              <a:t>データ分析ツールを有効にする</a:t>
            </a:r>
            <a:endParaRPr lang="ja-JP" dirty="0"/>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57116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429" y="2352396"/>
            <a:ext cx="8383142" cy="1423553"/>
          </a:xfrm>
          <a:prstGeom prst="rect">
            <a:avLst/>
          </a:prstGeom>
          <a:ln>
            <a:solidFill>
              <a:schemeClr val="tx1">
                <a:lumMod val="50000"/>
              </a:schemeClr>
            </a:solidFill>
          </a:ln>
        </p:spPr>
      </p:pic>
      <p:sp>
        <p:nvSpPr>
          <p:cNvPr id="2" name="Title 1"/>
          <p:cNvSpPr>
            <a:spLocks noGrp="1"/>
          </p:cNvSpPr>
          <p:nvPr>
            <p:ph type="title"/>
          </p:nvPr>
        </p:nvSpPr>
        <p:spPr/>
        <p:txBody>
          <a:bodyPr/>
          <a:lstStyle/>
          <a:p>
            <a:r>
              <a:rPr lang="ja-JP"/>
              <a:t>トピックF：Power Pivotを使用する</a:t>
            </a:r>
          </a:p>
        </p:txBody>
      </p:sp>
      <p:sp>
        <p:nvSpPr>
          <p:cNvPr id="7" name="Rounded Rectangle 6"/>
          <p:cNvSpPr/>
          <p:nvPr/>
        </p:nvSpPr>
        <p:spPr>
          <a:xfrm>
            <a:off x="1896137" y="2658139"/>
            <a:ext cx="793345" cy="95693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TextBox 7"/>
          <p:cNvSpPr txBox="1"/>
          <p:nvPr/>
        </p:nvSpPr>
        <p:spPr>
          <a:xfrm>
            <a:off x="2790093" y="4454532"/>
            <a:ext cx="4735592" cy="461665"/>
          </a:xfrm>
          <a:prstGeom prst="rect">
            <a:avLst/>
          </a:prstGeom>
          <a:noFill/>
        </p:spPr>
        <p:txBody>
          <a:bodyPr wrap="none" rtlCol="0">
            <a:spAutoFit/>
          </a:bodyPr>
          <a:lstStyle/>
          <a:p>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Power Pivot Managerを開きます</a:t>
            </a:r>
            <a:r>
              <a:rPr lang="ja-JP" altLang="en-US"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endPar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cxnSp>
        <p:nvCxnSpPr>
          <p:cNvPr id="10" name="Straight Arrow Connector 9"/>
          <p:cNvCxnSpPr>
            <a:stCxn id="8" idx="1"/>
            <a:endCxn id="7" idx="2"/>
          </p:cNvCxnSpPr>
          <p:nvPr/>
        </p:nvCxnSpPr>
        <p:spPr>
          <a:xfrm flipH="1" flipV="1">
            <a:off x="2292810" y="3615070"/>
            <a:ext cx="497283" cy="10702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35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Power Pivot Manager</a:t>
            </a:r>
          </a:p>
        </p:txBody>
      </p:sp>
      <p:sp>
        <p:nvSpPr>
          <p:cNvPr id="6" name="Content Placeholder 5"/>
          <p:cNvSpPr>
            <a:spLocks noGrp="1"/>
          </p:cNvSpPr>
          <p:nvPr>
            <p:ph idx="1"/>
          </p:nvPr>
        </p:nvSpPr>
        <p:spPr/>
        <p:txBody>
          <a:bodyPr/>
          <a:lstStyle/>
          <a:p>
            <a:pPr marL="0" indent="0">
              <a:buNone/>
            </a:pPr>
            <a:r>
              <a:rPr lang="ja-JP" dirty="0"/>
              <a:t>これは別のアプリケーションで、独自のリボンセットを持っています</a:t>
            </a:r>
            <a:r>
              <a:rPr lang="ja-JP" altLang="en-US" dirty="0"/>
              <a:t>。</a:t>
            </a:r>
            <a:endParaRPr lang="ja-JP"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509" y="3700562"/>
            <a:ext cx="6447275" cy="1114581"/>
          </a:xfrm>
          <a:prstGeom prst="rect">
            <a:avLst/>
          </a:prstGeom>
          <a:ln>
            <a:solidFill>
              <a:schemeClr val="tx1">
                <a:lumMod val="50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508" y="2358332"/>
            <a:ext cx="6667500" cy="1166065"/>
          </a:xfrm>
          <a:prstGeom prst="rect">
            <a:avLst/>
          </a:prstGeom>
          <a:ln>
            <a:solidFill>
              <a:schemeClr val="tx1">
                <a:lumMod val="50000"/>
              </a:schemeClr>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509" y="4975205"/>
            <a:ext cx="5465135" cy="1011405"/>
          </a:xfrm>
          <a:prstGeom prst="rect">
            <a:avLst/>
          </a:prstGeom>
          <a:ln>
            <a:solidFill>
              <a:schemeClr val="tx1">
                <a:lumMod val="50000"/>
              </a:schemeClr>
            </a:solidFill>
          </a:ln>
        </p:spPr>
      </p:pic>
    </p:spTree>
    <p:extLst>
      <p:ext uri="{BB962C8B-B14F-4D97-AF65-F5344CB8AC3E}">
        <p14:creationId xmlns:p14="http://schemas.microsoft.com/office/powerpoint/2010/main" val="53719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データビュー</a:t>
            </a:r>
          </a:p>
        </p:txBody>
      </p:sp>
      <p:sp>
        <p:nvSpPr>
          <p:cNvPr id="3" name="Content Placeholder 2"/>
          <p:cNvSpPr>
            <a:spLocks noGrp="1"/>
          </p:cNvSpPr>
          <p:nvPr>
            <p:ph idx="1"/>
          </p:nvPr>
        </p:nvSpPr>
        <p:spPr/>
        <p:txBody>
          <a:bodyPr/>
          <a:lstStyle/>
          <a:p>
            <a:pPr marL="0" indent="0">
              <a:buNone/>
            </a:pPr>
            <a:r>
              <a:rPr lang="ja-JP" dirty="0"/>
              <a:t>このビューには、Power Pivotデータモデル内のデータのプレビューが含まれています</a:t>
            </a:r>
            <a:r>
              <a:rPr lang="ja-JP" altLang="en-US" dirty="0"/>
              <a:t>。</a:t>
            </a:r>
            <a:endParaRPr lang="ja-JP"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336" y="2240383"/>
            <a:ext cx="5741329" cy="4090988"/>
          </a:xfrm>
          <a:prstGeom prst="rect">
            <a:avLst/>
          </a:prstGeom>
        </p:spPr>
      </p:pic>
    </p:spTree>
    <p:extLst>
      <p:ext uri="{BB962C8B-B14F-4D97-AF65-F5344CB8AC3E}">
        <p14:creationId xmlns:p14="http://schemas.microsoft.com/office/powerpoint/2010/main" val="38483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ダイアグラムビュー</a:t>
            </a:r>
          </a:p>
        </p:txBody>
      </p:sp>
      <p:sp>
        <p:nvSpPr>
          <p:cNvPr id="3" name="Content Placeholder 2"/>
          <p:cNvSpPr>
            <a:spLocks noGrp="1"/>
          </p:cNvSpPr>
          <p:nvPr>
            <p:ph idx="1"/>
          </p:nvPr>
        </p:nvSpPr>
        <p:spPr/>
        <p:txBody>
          <a:bodyPr/>
          <a:lstStyle/>
          <a:p>
            <a:pPr marL="0" indent="0">
              <a:buNone/>
            </a:pPr>
            <a:r>
              <a:rPr lang="ja-JP" dirty="0"/>
              <a:t>データモデル内のリレーションシップを表示します</a:t>
            </a:r>
            <a:r>
              <a:rPr lang="ja-JP" altLang="en-US" dirty="0"/>
              <a:t>。</a:t>
            </a:r>
            <a:endParaRPr lang="ja-JP"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15" y="1923455"/>
            <a:ext cx="5550544" cy="4533542"/>
          </a:xfrm>
          <a:prstGeom prst="rect">
            <a:avLst/>
          </a:prstGeom>
          <a:ln>
            <a:solidFill>
              <a:schemeClr val="tx1">
                <a:lumMod val="50000"/>
              </a:schemeClr>
            </a:solidFill>
          </a:ln>
        </p:spPr>
      </p:pic>
    </p:spTree>
    <p:extLst>
      <p:ext uri="{BB962C8B-B14F-4D97-AF65-F5344CB8AC3E}">
        <p14:creationId xmlns:p14="http://schemas.microsoft.com/office/powerpoint/2010/main" val="5098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演習1-2：Power Pivotを使用する</a:t>
            </a:r>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2039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7166" y="1176870"/>
            <a:ext cx="11323036" cy="1412872"/>
          </a:xfrm>
          <a:custGeom>
            <a:avLst/>
            <a:gdLst>
              <a:gd name="connsiteX0" fmla="*/ 0 w 11277600"/>
              <a:gd name="connsiteY0" fmla="*/ 152403 h 914400"/>
              <a:gd name="connsiteX1" fmla="*/ 152403 w 11277600"/>
              <a:gd name="connsiteY1" fmla="*/ 0 h 914400"/>
              <a:gd name="connsiteX2" fmla="*/ 11125197 w 11277600"/>
              <a:gd name="connsiteY2" fmla="*/ 0 h 914400"/>
              <a:gd name="connsiteX3" fmla="*/ 11277600 w 11277600"/>
              <a:gd name="connsiteY3" fmla="*/ 152403 h 914400"/>
              <a:gd name="connsiteX4" fmla="*/ 11277600 w 11277600"/>
              <a:gd name="connsiteY4" fmla="*/ 761997 h 914400"/>
              <a:gd name="connsiteX5" fmla="*/ 11125197 w 11277600"/>
              <a:gd name="connsiteY5" fmla="*/ 914400 h 914400"/>
              <a:gd name="connsiteX6" fmla="*/ 152403 w 11277600"/>
              <a:gd name="connsiteY6" fmla="*/ 914400 h 914400"/>
              <a:gd name="connsiteX7" fmla="*/ 0 w 11277600"/>
              <a:gd name="connsiteY7" fmla="*/ 761997 h 914400"/>
              <a:gd name="connsiteX8" fmla="*/ 0 w 11277600"/>
              <a:gd name="connsiteY8" fmla="*/ 152403 h 914400"/>
              <a:gd name="connsiteX0" fmla="*/ 0 w 11277600"/>
              <a:gd name="connsiteY0" fmla="*/ 152403 h 914400"/>
              <a:gd name="connsiteX1" fmla="*/ 152403 w 11277600"/>
              <a:gd name="connsiteY1" fmla="*/ 0 h 914400"/>
              <a:gd name="connsiteX2" fmla="*/ 11125197 w 11277600"/>
              <a:gd name="connsiteY2" fmla="*/ 0 h 914400"/>
              <a:gd name="connsiteX3" fmla="*/ 11277600 w 11277600"/>
              <a:gd name="connsiteY3" fmla="*/ 152403 h 914400"/>
              <a:gd name="connsiteX4" fmla="*/ 11277600 w 11277600"/>
              <a:gd name="connsiteY4" fmla="*/ 761997 h 914400"/>
              <a:gd name="connsiteX5" fmla="*/ 11125197 w 11277600"/>
              <a:gd name="connsiteY5" fmla="*/ 914400 h 914400"/>
              <a:gd name="connsiteX6" fmla="*/ 984976 w 11277600"/>
              <a:gd name="connsiteY6" fmla="*/ 914400 h 914400"/>
              <a:gd name="connsiteX7" fmla="*/ 152403 w 11277600"/>
              <a:gd name="connsiteY7" fmla="*/ 914400 h 914400"/>
              <a:gd name="connsiteX8" fmla="*/ 0 w 11277600"/>
              <a:gd name="connsiteY8" fmla="*/ 761997 h 914400"/>
              <a:gd name="connsiteX9" fmla="*/ 0 w 11277600"/>
              <a:gd name="connsiteY9" fmla="*/ 152403 h 914400"/>
              <a:gd name="connsiteX0" fmla="*/ 0 w 11277600"/>
              <a:gd name="connsiteY0" fmla="*/ 152403 h 947177"/>
              <a:gd name="connsiteX1" fmla="*/ 152403 w 11277600"/>
              <a:gd name="connsiteY1" fmla="*/ 0 h 947177"/>
              <a:gd name="connsiteX2" fmla="*/ 11125197 w 11277600"/>
              <a:gd name="connsiteY2" fmla="*/ 0 h 947177"/>
              <a:gd name="connsiteX3" fmla="*/ 11277600 w 11277600"/>
              <a:gd name="connsiteY3" fmla="*/ 152403 h 947177"/>
              <a:gd name="connsiteX4" fmla="*/ 11277600 w 11277600"/>
              <a:gd name="connsiteY4" fmla="*/ 761997 h 947177"/>
              <a:gd name="connsiteX5" fmla="*/ 11125197 w 11277600"/>
              <a:gd name="connsiteY5" fmla="*/ 914400 h 947177"/>
              <a:gd name="connsiteX6" fmla="*/ 984976 w 11277600"/>
              <a:gd name="connsiteY6" fmla="*/ 914400 h 947177"/>
              <a:gd name="connsiteX7" fmla="*/ 152403 w 11277600"/>
              <a:gd name="connsiteY7" fmla="*/ 914400 h 947177"/>
              <a:gd name="connsiteX8" fmla="*/ 6350 w 11277600"/>
              <a:gd name="connsiteY8" fmla="*/ 908047 h 947177"/>
              <a:gd name="connsiteX9" fmla="*/ 0 w 11277600"/>
              <a:gd name="connsiteY9" fmla="*/ 152403 h 947177"/>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6350 w 11277600"/>
              <a:gd name="connsiteY8" fmla="*/ 908047 h 1397000"/>
              <a:gd name="connsiteX9" fmla="*/ 0 w 11277600"/>
              <a:gd name="connsiteY9" fmla="*/ 152403 h 1397000"/>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6350 w 11277600"/>
              <a:gd name="connsiteY8" fmla="*/ 908047 h 1397000"/>
              <a:gd name="connsiteX9" fmla="*/ 0 w 11277600"/>
              <a:gd name="connsiteY9" fmla="*/ 152403 h 1397000"/>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12700 w 11277600"/>
              <a:gd name="connsiteY8" fmla="*/ 888997 h 1397000"/>
              <a:gd name="connsiteX9" fmla="*/ 0 w 11277600"/>
              <a:gd name="connsiteY9" fmla="*/ 152403 h 1397000"/>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12700 w 11277600"/>
              <a:gd name="connsiteY8" fmla="*/ 888997 h 1397000"/>
              <a:gd name="connsiteX9" fmla="*/ 0 w 11277600"/>
              <a:gd name="connsiteY9" fmla="*/ 152403 h 1397000"/>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12700 w 11277600"/>
              <a:gd name="connsiteY8" fmla="*/ 888997 h 1397000"/>
              <a:gd name="connsiteX9" fmla="*/ 0 w 11277600"/>
              <a:gd name="connsiteY9" fmla="*/ 152403 h 1397000"/>
              <a:gd name="connsiteX0" fmla="*/ 0 w 11277600"/>
              <a:gd name="connsiteY0" fmla="*/ 152403 h 1397000"/>
              <a:gd name="connsiteX1" fmla="*/ 152403 w 11277600"/>
              <a:gd name="connsiteY1" fmla="*/ 0 h 1397000"/>
              <a:gd name="connsiteX2" fmla="*/ 11125197 w 11277600"/>
              <a:gd name="connsiteY2" fmla="*/ 0 h 1397000"/>
              <a:gd name="connsiteX3" fmla="*/ 11277600 w 11277600"/>
              <a:gd name="connsiteY3" fmla="*/ 152403 h 1397000"/>
              <a:gd name="connsiteX4" fmla="*/ 11277600 w 11277600"/>
              <a:gd name="connsiteY4" fmla="*/ 761997 h 1397000"/>
              <a:gd name="connsiteX5" fmla="*/ 11125197 w 11277600"/>
              <a:gd name="connsiteY5" fmla="*/ 914400 h 1397000"/>
              <a:gd name="connsiteX6" fmla="*/ 984976 w 11277600"/>
              <a:gd name="connsiteY6" fmla="*/ 914400 h 1397000"/>
              <a:gd name="connsiteX7" fmla="*/ 520703 w 11277600"/>
              <a:gd name="connsiteY7" fmla="*/ 1397000 h 1397000"/>
              <a:gd name="connsiteX8" fmla="*/ 12700 w 11277600"/>
              <a:gd name="connsiteY8" fmla="*/ 888997 h 1397000"/>
              <a:gd name="connsiteX9" fmla="*/ 0 w 11277600"/>
              <a:gd name="connsiteY9" fmla="*/ 152403 h 1397000"/>
              <a:gd name="connsiteX0" fmla="*/ 0 w 11277600"/>
              <a:gd name="connsiteY0" fmla="*/ 152404 h 1397001"/>
              <a:gd name="connsiteX1" fmla="*/ 152403 w 11277600"/>
              <a:gd name="connsiteY1" fmla="*/ 1 h 1397001"/>
              <a:gd name="connsiteX2" fmla="*/ 984976 w 11277600"/>
              <a:gd name="connsiteY2" fmla="*/ 0 h 1397001"/>
              <a:gd name="connsiteX3" fmla="*/ 11125197 w 11277600"/>
              <a:gd name="connsiteY3" fmla="*/ 1 h 1397001"/>
              <a:gd name="connsiteX4" fmla="*/ 11277600 w 11277600"/>
              <a:gd name="connsiteY4" fmla="*/ 152404 h 1397001"/>
              <a:gd name="connsiteX5" fmla="*/ 11277600 w 11277600"/>
              <a:gd name="connsiteY5" fmla="*/ 761998 h 1397001"/>
              <a:gd name="connsiteX6" fmla="*/ 11125197 w 11277600"/>
              <a:gd name="connsiteY6" fmla="*/ 914401 h 1397001"/>
              <a:gd name="connsiteX7" fmla="*/ 984976 w 11277600"/>
              <a:gd name="connsiteY7" fmla="*/ 914401 h 1397001"/>
              <a:gd name="connsiteX8" fmla="*/ 520703 w 11277600"/>
              <a:gd name="connsiteY8" fmla="*/ 1397001 h 1397001"/>
              <a:gd name="connsiteX9" fmla="*/ 12700 w 11277600"/>
              <a:gd name="connsiteY9" fmla="*/ 888998 h 1397001"/>
              <a:gd name="connsiteX10" fmla="*/ 0 w 11277600"/>
              <a:gd name="connsiteY10" fmla="*/ 152404 h 1397001"/>
              <a:gd name="connsiteX0" fmla="*/ 0 w 11271250"/>
              <a:gd name="connsiteY0" fmla="*/ 31796 h 1454193"/>
              <a:gd name="connsiteX1" fmla="*/ 146053 w 11271250"/>
              <a:gd name="connsiteY1" fmla="*/ 57193 h 1454193"/>
              <a:gd name="connsiteX2" fmla="*/ 978626 w 11271250"/>
              <a:gd name="connsiteY2" fmla="*/ 57192 h 1454193"/>
              <a:gd name="connsiteX3" fmla="*/ 11118847 w 11271250"/>
              <a:gd name="connsiteY3" fmla="*/ 57193 h 1454193"/>
              <a:gd name="connsiteX4" fmla="*/ 11271250 w 11271250"/>
              <a:gd name="connsiteY4" fmla="*/ 209596 h 1454193"/>
              <a:gd name="connsiteX5" fmla="*/ 11271250 w 11271250"/>
              <a:gd name="connsiteY5" fmla="*/ 819190 h 1454193"/>
              <a:gd name="connsiteX6" fmla="*/ 11118847 w 11271250"/>
              <a:gd name="connsiteY6" fmla="*/ 971593 h 1454193"/>
              <a:gd name="connsiteX7" fmla="*/ 978626 w 11271250"/>
              <a:gd name="connsiteY7" fmla="*/ 971593 h 1454193"/>
              <a:gd name="connsiteX8" fmla="*/ 514353 w 11271250"/>
              <a:gd name="connsiteY8" fmla="*/ 1454193 h 1454193"/>
              <a:gd name="connsiteX9" fmla="*/ 6350 w 11271250"/>
              <a:gd name="connsiteY9" fmla="*/ 946190 h 1454193"/>
              <a:gd name="connsiteX10" fmla="*/ 0 w 11271250"/>
              <a:gd name="connsiteY10" fmla="*/ 31796 h 1454193"/>
              <a:gd name="connsiteX0" fmla="*/ 0 w 11271250"/>
              <a:gd name="connsiteY0" fmla="*/ 7884 h 1430281"/>
              <a:gd name="connsiteX1" fmla="*/ 514353 w 11271250"/>
              <a:gd name="connsiteY1" fmla="*/ 541281 h 1430281"/>
              <a:gd name="connsiteX2" fmla="*/ 978626 w 11271250"/>
              <a:gd name="connsiteY2" fmla="*/ 33280 h 1430281"/>
              <a:gd name="connsiteX3" fmla="*/ 11118847 w 11271250"/>
              <a:gd name="connsiteY3" fmla="*/ 33281 h 1430281"/>
              <a:gd name="connsiteX4" fmla="*/ 11271250 w 11271250"/>
              <a:gd name="connsiteY4" fmla="*/ 185684 h 1430281"/>
              <a:gd name="connsiteX5" fmla="*/ 11271250 w 11271250"/>
              <a:gd name="connsiteY5" fmla="*/ 795278 h 1430281"/>
              <a:gd name="connsiteX6" fmla="*/ 11118847 w 11271250"/>
              <a:gd name="connsiteY6" fmla="*/ 947681 h 1430281"/>
              <a:gd name="connsiteX7" fmla="*/ 978626 w 11271250"/>
              <a:gd name="connsiteY7" fmla="*/ 947681 h 1430281"/>
              <a:gd name="connsiteX8" fmla="*/ 514353 w 11271250"/>
              <a:gd name="connsiteY8" fmla="*/ 1430281 h 1430281"/>
              <a:gd name="connsiteX9" fmla="*/ 6350 w 11271250"/>
              <a:gd name="connsiteY9" fmla="*/ 922278 h 1430281"/>
              <a:gd name="connsiteX10" fmla="*/ 0 w 11271250"/>
              <a:gd name="connsiteY10" fmla="*/ 7884 h 1430281"/>
              <a:gd name="connsiteX0" fmla="*/ 0 w 11271250"/>
              <a:gd name="connsiteY0" fmla="*/ 6431 h 1428828"/>
              <a:gd name="connsiteX1" fmla="*/ 495303 w 11271250"/>
              <a:gd name="connsiteY1" fmla="*/ 692228 h 1428828"/>
              <a:gd name="connsiteX2" fmla="*/ 978626 w 11271250"/>
              <a:gd name="connsiteY2" fmla="*/ 31827 h 1428828"/>
              <a:gd name="connsiteX3" fmla="*/ 11118847 w 11271250"/>
              <a:gd name="connsiteY3" fmla="*/ 31828 h 1428828"/>
              <a:gd name="connsiteX4" fmla="*/ 11271250 w 11271250"/>
              <a:gd name="connsiteY4" fmla="*/ 184231 h 1428828"/>
              <a:gd name="connsiteX5" fmla="*/ 11271250 w 11271250"/>
              <a:gd name="connsiteY5" fmla="*/ 793825 h 1428828"/>
              <a:gd name="connsiteX6" fmla="*/ 11118847 w 11271250"/>
              <a:gd name="connsiteY6" fmla="*/ 946228 h 1428828"/>
              <a:gd name="connsiteX7" fmla="*/ 978626 w 11271250"/>
              <a:gd name="connsiteY7" fmla="*/ 946228 h 1428828"/>
              <a:gd name="connsiteX8" fmla="*/ 514353 w 11271250"/>
              <a:gd name="connsiteY8" fmla="*/ 1428828 h 1428828"/>
              <a:gd name="connsiteX9" fmla="*/ 6350 w 11271250"/>
              <a:gd name="connsiteY9" fmla="*/ 920825 h 1428828"/>
              <a:gd name="connsiteX10" fmla="*/ 0 w 11271250"/>
              <a:gd name="connsiteY10" fmla="*/ 6431 h 1428828"/>
              <a:gd name="connsiteX0" fmla="*/ 0 w 11271250"/>
              <a:gd name="connsiteY0" fmla="*/ 8794 h 1431191"/>
              <a:gd name="connsiteX1" fmla="*/ 488953 w 11271250"/>
              <a:gd name="connsiteY1" fmla="*/ 472341 h 1431191"/>
              <a:gd name="connsiteX2" fmla="*/ 978626 w 11271250"/>
              <a:gd name="connsiteY2" fmla="*/ 34190 h 1431191"/>
              <a:gd name="connsiteX3" fmla="*/ 11118847 w 11271250"/>
              <a:gd name="connsiteY3" fmla="*/ 34191 h 1431191"/>
              <a:gd name="connsiteX4" fmla="*/ 11271250 w 11271250"/>
              <a:gd name="connsiteY4" fmla="*/ 186594 h 1431191"/>
              <a:gd name="connsiteX5" fmla="*/ 11271250 w 11271250"/>
              <a:gd name="connsiteY5" fmla="*/ 796188 h 1431191"/>
              <a:gd name="connsiteX6" fmla="*/ 11118847 w 11271250"/>
              <a:gd name="connsiteY6" fmla="*/ 948591 h 1431191"/>
              <a:gd name="connsiteX7" fmla="*/ 978626 w 11271250"/>
              <a:gd name="connsiteY7" fmla="*/ 948591 h 1431191"/>
              <a:gd name="connsiteX8" fmla="*/ 514353 w 11271250"/>
              <a:gd name="connsiteY8" fmla="*/ 1431191 h 1431191"/>
              <a:gd name="connsiteX9" fmla="*/ 6350 w 11271250"/>
              <a:gd name="connsiteY9" fmla="*/ 923188 h 1431191"/>
              <a:gd name="connsiteX10" fmla="*/ 0 w 11271250"/>
              <a:gd name="connsiteY10" fmla="*/ 8794 h 1431191"/>
              <a:gd name="connsiteX0" fmla="*/ 3506 w 11265288"/>
              <a:gd name="connsiteY0" fmla="*/ 8794 h 1431191"/>
              <a:gd name="connsiteX1" fmla="*/ 482991 w 11265288"/>
              <a:gd name="connsiteY1" fmla="*/ 472341 h 1431191"/>
              <a:gd name="connsiteX2" fmla="*/ 972664 w 11265288"/>
              <a:gd name="connsiteY2" fmla="*/ 34190 h 1431191"/>
              <a:gd name="connsiteX3" fmla="*/ 11112885 w 11265288"/>
              <a:gd name="connsiteY3" fmla="*/ 34191 h 1431191"/>
              <a:gd name="connsiteX4" fmla="*/ 11265288 w 11265288"/>
              <a:gd name="connsiteY4" fmla="*/ 186594 h 1431191"/>
              <a:gd name="connsiteX5" fmla="*/ 11265288 w 11265288"/>
              <a:gd name="connsiteY5" fmla="*/ 796188 h 1431191"/>
              <a:gd name="connsiteX6" fmla="*/ 11112885 w 11265288"/>
              <a:gd name="connsiteY6" fmla="*/ 948591 h 1431191"/>
              <a:gd name="connsiteX7" fmla="*/ 972664 w 11265288"/>
              <a:gd name="connsiteY7" fmla="*/ 948591 h 1431191"/>
              <a:gd name="connsiteX8" fmla="*/ 508391 w 11265288"/>
              <a:gd name="connsiteY8" fmla="*/ 1431191 h 1431191"/>
              <a:gd name="connsiteX9" fmla="*/ 388 w 11265288"/>
              <a:gd name="connsiteY9" fmla="*/ 923188 h 1431191"/>
              <a:gd name="connsiteX10" fmla="*/ 3506 w 11265288"/>
              <a:gd name="connsiteY10" fmla="*/ 8794 h 1431191"/>
              <a:gd name="connsiteX0" fmla="*/ 0 w 11261782"/>
              <a:gd name="connsiteY0" fmla="*/ 8794 h 1431191"/>
              <a:gd name="connsiteX1" fmla="*/ 479485 w 11261782"/>
              <a:gd name="connsiteY1" fmla="*/ 472341 h 1431191"/>
              <a:gd name="connsiteX2" fmla="*/ 969158 w 11261782"/>
              <a:gd name="connsiteY2" fmla="*/ 34190 h 1431191"/>
              <a:gd name="connsiteX3" fmla="*/ 11109379 w 11261782"/>
              <a:gd name="connsiteY3" fmla="*/ 34191 h 1431191"/>
              <a:gd name="connsiteX4" fmla="*/ 11261782 w 11261782"/>
              <a:gd name="connsiteY4" fmla="*/ 186594 h 1431191"/>
              <a:gd name="connsiteX5" fmla="*/ 11261782 w 11261782"/>
              <a:gd name="connsiteY5" fmla="*/ 796188 h 1431191"/>
              <a:gd name="connsiteX6" fmla="*/ 11109379 w 11261782"/>
              <a:gd name="connsiteY6" fmla="*/ 948591 h 1431191"/>
              <a:gd name="connsiteX7" fmla="*/ 969158 w 11261782"/>
              <a:gd name="connsiteY7" fmla="*/ 948591 h 1431191"/>
              <a:gd name="connsiteX8" fmla="*/ 504885 w 11261782"/>
              <a:gd name="connsiteY8" fmla="*/ 1431191 h 1431191"/>
              <a:gd name="connsiteX9" fmla="*/ 1616 w 11261782"/>
              <a:gd name="connsiteY9" fmla="*/ 908900 h 1431191"/>
              <a:gd name="connsiteX10" fmla="*/ 0 w 11261782"/>
              <a:gd name="connsiteY10" fmla="*/ 8794 h 1431191"/>
              <a:gd name="connsiteX0" fmla="*/ 0 w 11261782"/>
              <a:gd name="connsiteY0" fmla="*/ 8794 h 1412141"/>
              <a:gd name="connsiteX1" fmla="*/ 479485 w 11261782"/>
              <a:gd name="connsiteY1" fmla="*/ 472341 h 1412141"/>
              <a:gd name="connsiteX2" fmla="*/ 969158 w 11261782"/>
              <a:gd name="connsiteY2" fmla="*/ 34190 h 1412141"/>
              <a:gd name="connsiteX3" fmla="*/ 11109379 w 11261782"/>
              <a:gd name="connsiteY3" fmla="*/ 34191 h 1412141"/>
              <a:gd name="connsiteX4" fmla="*/ 11261782 w 11261782"/>
              <a:gd name="connsiteY4" fmla="*/ 186594 h 1412141"/>
              <a:gd name="connsiteX5" fmla="*/ 11261782 w 11261782"/>
              <a:gd name="connsiteY5" fmla="*/ 796188 h 1412141"/>
              <a:gd name="connsiteX6" fmla="*/ 11109379 w 11261782"/>
              <a:gd name="connsiteY6" fmla="*/ 948591 h 1412141"/>
              <a:gd name="connsiteX7" fmla="*/ 969158 w 11261782"/>
              <a:gd name="connsiteY7" fmla="*/ 948591 h 1412141"/>
              <a:gd name="connsiteX8" fmla="*/ 500150 w 11261782"/>
              <a:gd name="connsiteY8" fmla="*/ 1412141 h 1412141"/>
              <a:gd name="connsiteX9" fmla="*/ 1616 w 11261782"/>
              <a:gd name="connsiteY9" fmla="*/ 908900 h 1412141"/>
              <a:gd name="connsiteX10" fmla="*/ 0 w 11261782"/>
              <a:gd name="connsiteY10" fmla="*/ 8794 h 1412141"/>
              <a:gd name="connsiteX0" fmla="*/ 0 w 11261782"/>
              <a:gd name="connsiteY0" fmla="*/ 8794 h 1412141"/>
              <a:gd name="connsiteX1" fmla="*/ 479485 w 11261782"/>
              <a:gd name="connsiteY1" fmla="*/ 472341 h 1412141"/>
              <a:gd name="connsiteX2" fmla="*/ 969158 w 11261782"/>
              <a:gd name="connsiteY2" fmla="*/ 34190 h 1412141"/>
              <a:gd name="connsiteX3" fmla="*/ 11109379 w 11261782"/>
              <a:gd name="connsiteY3" fmla="*/ 34191 h 1412141"/>
              <a:gd name="connsiteX4" fmla="*/ 11261782 w 11261782"/>
              <a:gd name="connsiteY4" fmla="*/ 186594 h 1412141"/>
              <a:gd name="connsiteX5" fmla="*/ 11261782 w 11261782"/>
              <a:gd name="connsiteY5" fmla="*/ 796188 h 1412141"/>
              <a:gd name="connsiteX6" fmla="*/ 11109379 w 11261782"/>
              <a:gd name="connsiteY6" fmla="*/ 948591 h 1412141"/>
              <a:gd name="connsiteX7" fmla="*/ 983361 w 11261782"/>
              <a:gd name="connsiteY7" fmla="*/ 929541 h 1412141"/>
              <a:gd name="connsiteX8" fmla="*/ 500150 w 11261782"/>
              <a:gd name="connsiteY8" fmla="*/ 1412141 h 1412141"/>
              <a:gd name="connsiteX9" fmla="*/ 1616 w 11261782"/>
              <a:gd name="connsiteY9" fmla="*/ 908900 h 1412141"/>
              <a:gd name="connsiteX10" fmla="*/ 0 w 11261782"/>
              <a:gd name="connsiteY10" fmla="*/ 8794 h 1412141"/>
              <a:gd name="connsiteX0" fmla="*/ 0 w 11261782"/>
              <a:gd name="connsiteY0" fmla="*/ 8794 h 1412141"/>
              <a:gd name="connsiteX1" fmla="*/ 479485 w 11261782"/>
              <a:gd name="connsiteY1" fmla="*/ 472341 h 1412141"/>
              <a:gd name="connsiteX2" fmla="*/ 969158 w 11261782"/>
              <a:gd name="connsiteY2" fmla="*/ 34190 h 1412141"/>
              <a:gd name="connsiteX3" fmla="*/ 11109379 w 11261782"/>
              <a:gd name="connsiteY3" fmla="*/ 34191 h 1412141"/>
              <a:gd name="connsiteX4" fmla="*/ 11261782 w 11261782"/>
              <a:gd name="connsiteY4" fmla="*/ 186594 h 1412141"/>
              <a:gd name="connsiteX5" fmla="*/ 11261782 w 11261782"/>
              <a:gd name="connsiteY5" fmla="*/ 796188 h 1412141"/>
              <a:gd name="connsiteX6" fmla="*/ 11109379 w 11261782"/>
              <a:gd name="connsiteY6" fmla="*/ 948591 h 1412141"/>
              <a:gd name="connsiteX7" fmla="*/ 983361 w 11261782"/>
              <a:gd name="connsiteY7" fmla="*/ 929541 h 1412141"/>
              <a:gd name="connsiteX8" fmla="*/ 500150 w 11261782"/>
              <a:gd name="connsiteY8" fmla="*/ 1412141 h 1412141"/>
              <a:gd name="connsiteX9" fmla="*/ 1616 w 11261782"/>
              <a:gd name="connsiteY9" fmla="*/ 908900 h 1412141"/>
              <a:gd name="connsiteX10" fmla="*/ 0 w 11261782"/>
              <a:gd name="connsiteY10" fmla="*/ 8794 h 1412141"/>
              <a:gd name="connsiteX0" fmla="*/ 0 w 11261782"/>
              <a:gd name="connsiteY0" fmla="*/ 8526 h 1411873"/>
              <a:gd name="connsiteX1" fmla="*/ 498422 w 11261782"/>
              <a:gd name="connsiteY1" fmla="*/ 491123 h 1411873"/>
              <a:gd name="connsiteX2" fmla="*/ 969158 w 11261782"/>
              <a:gd name="connsiteY2" fmla="*/ 33922 h 1411873"/>
              <a:gd name="connsiteX3" fmla="*/ 11109379 w 11261782"/>
              <a:gd name="connsiteY3" fmla="*/ 33923 h 1411873"/>
              <a:gd name="connsiteX4" fmla="*/ 11261782 w 11261782"/>
              <a:gd name="connsiteY4" fmla="*/ 186326 h 1411873"/>
              <a:gd name="connsiteX5" fmla="*/ 11261782 w 11261782"/>
              <a:gd name="connsiteY5" fmla="*/ 795920 h 1411873"/>
              <a:gd name="connsiteX6" fmla="*/ 11109379 w 11261782"/>
              <a:gd name="connsiteY6" fmla="*/ 948323 h 1411873"/>
              <a:gd name="connsiteX7" fmla="*/ 983361 w 11261782"/>
              <a:gd name="connsiteY7" fmla="*/ 929273 h 1411873"/>
              <a:gd name="connsiteX8" fmla="*/ 500150 w 11261782"/>
              <a:gd name="connsiteY8" fmla="*/ 1411873 h 1411873"/>
              <a:gd name="connsiteX9" fmla="*/ 1616 w 11261782"/>
              <a:gd name="connsiteY9" fmla="*/ 908632 h 1411873"/>
              <a:gd name="connsiteX10" fmla="*/ 0 w 11261782"/>
              <a:gd name="connsiteY10" fmla="*/ 8526 h 1411873"/>
              <a:gd name="connsiteX0" fmla="*/ 0 w 11261782"/>
              <a:gd name="connsiteY0" fmla="*/ 0 h 1403347"/>
              <a:gd name="connsiteX1" fmla="*/ 498422 w 11261782"/>
              <a:gd name="connsiteY1" fmla="*/ 482597 h 1403347"/>
              <a:gd name="connsiteX2" fmla="*/ 969158 w 11261782"/>
              <a:gd name="connsiteY2" fmla="*/ 25396 h 1403347"/>
              <a:gd name="connsiteX3" fmla="*/ 11109379 w 11261782"/>
              <a:gd name="connsiteY3" fmla="*/ 25397 h 1403347"/>
              <a:gd name="connsiteX4" fmla="*/ 11261782 w 11261782"/>
              <a:gd name="connsiteY4" fmla="*/ 177800 h 1403347"/>
              <a:gd name="connsiteX5" fmla="*/ 11261782 w 11261782"/>
              <a:gd name="connsiteY5" fmla="*/ 787394 h 1403347"/>
              <a:gd name="connsiteX6" fmla="*/ 11109379 w 11261782"/>
              <a:gd name="connsiteY6" fmla="*/ 939797 h 1403347"/>
              <a:gd name="connsiteX7" fmla="*/ 983361 w 11261782"/>
              <a:gd name="connsiteY7" fmla="*/ 920747 h 1403347"/>
              <a:gd name="connsiteX8" fmla="*/ 500150 w 11261782"/>
              <a:gd name="connsiteY8" fmla="*/ 1403347 h 1403347"/>
              <a:gd name="connsiteX9" fmla="*/ 1616 w 11261782"/>
              <a:gd name="connsiteY9" fmla="*/ 900106 h 1403347"/>
              <a:gd name="connsiteX10" fmla="*/ 0 w 11261782"/>
              <a:gd name="connsiteY10" fmla="*/ 0 h 1403347"/>
              <a:gd name="connsiteX0" fmla="*/ 0 w 11261782"/>
              <a:gd name="connsiteY0" fmla="*/ 0 h 1403347"/>
              <a:gd name="connsiteX1" fmla="*/ 498422 w 11261782"/>
              <a:gd name="connsiteY1" fmla="*/ 482597 h 1403347"/>
              <a:gd name="connsiteX2" fmla="*/ 969158 w 11261782"/>
              <a:gd name="connsiteY2" fmla="*/ 25396 h 1403347"/>
              <a:gd name="connsiteX3" fmla="*/ 11109379 w 11261782"/>
              <a:gd name="connsiteY3" fmla="*/ 25397 h 1403347"/>
              <a:gd name="connsiteX4" fmla="*/ 11261782 w 11261782"/>
              <a:gd name="connsiteY4" fmla="*/ 177800 h 1403347"/>
              <a:gd name="connsiteX5" fmla="*/ 11261782 w 11261782"/>
              <a:gd name="connsiteY5" fmla="*/ 787394 h 1403347"/>
              <a:gd name="connsiteX6" fmla="*/ 11109379 w 11261782"/>
              <a:gd name="connsiteY6" fmla="*/ 939797 h 1403347"/>
              <a:gd name="connsiteX7" fmla="*/ 978626 w 11261782"/>
              <a:gd name="connsiteY7" fmla="*/ 911222 h 1403347"/>
              <a:gd name="connsiteX8" fmla="*/ 500150 w 11261782"/>
              <a:gd name="connsiteY8" fmla="*/ 1403347 h 1403347"/>
              <a:gd name="connsiteX9" fmla="*/ 1616 w 11261782"/>
              <a:gd name="connsiteY9" fmla="*/ 900106 h 1403347"/>
              <a:gd name="connsiteX10" fmla="*/ 0 w 11261782"/>
              <a:gd name="connsiteY10" fmla="*/ 0 h 1403347"/>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1616 w 11261782"/>
              <a:gd name="connsiteY9" fmla="*/ 900106 h 1412872"/>
              <a:gd name="connsiteX10" fmla="*/ 0 w 11261782"/>
              <a:gd name="connsiteY10" fmla="*/ 0 h 1412872"/>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1616 w 11261782"/>
              <a:gd name="connsiteY9" fmla="*/ 900106 h 1412872"/>
              <a:gd name="connsiteX10" fmla="*/ 0 w 11261782"/>
              <a:gd name="connsiteY10" fmla="*/ 0 h 1412872"/>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1616 w 11261782"/>
              <a:gd name="connsiteY9" fmla="*/ 900106 h 1412872"/>
              <a:gd name="connsiteX10" fmla="*/ 0 w 11261782"/>
              <a:gd name="connsiteY10" fmla="*/ 0 h 1412872"/>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11085 w 11261782"/>
              <a:gd name="connsiteY9" fmla="*/ 933444 h 1412872"/>
              <a:gd name="connsiteX10" fmla="*/ 0 w 11261782"/>
              <a:gd name="connsiteY10" fmla="*/ 0 h 1412872"/>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11085 w 11261782"/>
              <a:gd name="connsiteY9" fmla="*/ 933444 h 1412872"/>
              <a:gd name="connsiteX10" fmla="*/ 0 w 11261782"/>
              <a:gd name="connsiteY10" fmla="*/ 0 h 1412872"/>
              <a:gd name="connsiteX0" fmla="*/ 0 w 11261782"/>
              <a:gd name="connsiteY0" fmla="*/ 0 h 1412872"/>
              <a:gd name="connsiteX1" fmla="*/ 498422 w 11261782"/>
              <a:gd name="connsiteY1" fmla="*/ 482597 h 1412872"/>
              <a:gd name="connsiteX2" fmla="*/ 969158 w 11261782"/>
              <a:gd name="connsiteY2" fmla="*/ 25396 h 1412872"/>
              <a:gd name="connsiteX3" fmla="*/ 11109379 w 11261782"/>
              <a:gd name="connsiteY3" fmla="*/ 25397 h 1412872"/>
              <a:gd name="connsiteX4" fmla="*/ 11261782 w 11261782"/>
              <a:gd name="connsiteY4" fmla="*/ 177800 h 1412872"/>
              <a:gd name="connsiteX5" fmla="*/ 11261782 w 11261782"/>
              <a:gd name="connsiteY5" fmla="*/ 787394 h 1412872"/>
              <a:gd name="connsiteX6" fmla="*/ 11109379 w 11261782"/>
              <a:gd name="connsiteY6" fmla="*/ 939797 h 1412872"/>
              <a:gd name="connsiteX7" fmla="*/ 978626 w 11261782"/>
              <a:gd name="connsiteY7" fmla="*/ 911222 h 1412872"/>
              <a:gd name="connsiteX8" fmla="*/ 495416 w 11261782"/>
              <a:gd name="connsiteY8" fmla="*/ 1412872 h 1412872"/>
              <a:gd name="connsiteX9" fmla="*/ 6351 w 11261782"/>
              <a:gd name="connsiteY9" fmla="*/ 919157 h 1412872"/>
              <a:gd name="connsiteX10" fmla="*/ 0 w 11261782"/>
              <a:gd name="connsiteY10" fmla="*/ 0 h 1412872"/>
              <a:gd name="connsiteX0" fmla="*/ 3505 w 11255819"/>
              <a:gd name="connsiteY0" fmla="*/ 0 h 1412872"/>
              <a:gd name="connsiteX1" fmla="*/ 492459 w 11255819"/>
              <a:gd name="connsiteY1" fmla="*/ 482597 h 1412872"/>
              <a:gd name="connsiteX2" fmla="*/ 963195 w 11255819"/>
              <a:gd name="connsiteY2" fmla="*/ 25396 h 1412872"/>
              <a:gd name="connsiteX3" fmla="*/ 11103416 w 11255819"/>
              <a:gd name="connsiteY3" fmla="*/ 25397 h 1412872"/>
              <a:gd name="connsiteX4" fmla="*/ 11255819 w 11255819"/>
              <a:gd name="connsiteY4" fmla="*/ 177800 h 1412872"/>
              <a:gd name="connsiteX5" fmla="*/ 11255819 w 11255819"/>
              <a:gd name="connsiteY5" fmla="*/ 787394 h 1412872"/>
              <a:gd name="connsiteX6" fmla="*/ 11103416 w 11255819"/>
              <a:gd name="connsiteY6" fmla="*/ 939797 h 1412872"/>
              <a:gd name="connsiteX7" fmla="*/ 972663 w 11255819"/>
              <a:gd name="connsiteY7" fmla="*/ 911222 h 1412872"/>
              <a:gd name="connsiteX8" fmla="*/ 489453 w 11255819"/>
              <a:gd name="connsiteY8" fmla="*/ 1412872 h 1412872"/>
              <a:gd name="connsiteX9" fmla="*/ 388 w 11255819"/>
              <a:gd name="connsiteY9" fmla="*/ 919157 h 1412872"/>
              <a:gd name="connsiteX10" fmla="*/ 3505 w 11255819"/>
              <a:gd name="connsiteY10" fmla="*/ 0 h 141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5819" h="1412872">
                <a:moveTo>
                  <a:pt x="3505" y="0"/>
                </a:moveTo>
                <a:cubicBezTo>
                  <a:pt x="117126" y="111092"/>
                  <a:pt x="408289" y="482597"/>
                  <a:pt x="492459" y="482597"/>
                </a:cubicBezTo>
                <a:lnTo>
                  <a:pt x="963195" y="25396"/>
                </a:lnTo>
                <a:lnTo>
                  <a:pt x="11103416" y="25397"/>
                </a:lnTo>
                <a:cubicBezTo>
                  <a:pt x="11187586" y="25397"/>
                  <a:pt x="11255819" y="93630"/>
                  <a:pt x="11255819" y="177800"/>
                </a:cubicBezTo>
                <a:lnTo>
                  <a:pt x="11255819" y="787394"/>
                </a:lnTo>
                <a:cubicBezTo>
                  <a:pt x="11255819" y="871564"/>
                  <a:pt x="11187586" y="939797"/>
                  <a:pt x="11103416" y="939797"/>
                </a:cubicBezTo>
                <a:lnTo>
                  <a:pt x="972663" y="911222"/>
                </a:lnTo>
                <a:lnTo>
                  <a:pt x="489453" y="1412872"/>
                </a:lnTo>
                <a:cubicBezTo>
                  <a:pt x="321117" y="1238247"/>
                  <a:pt x="148990" y="1052539"/>
                  <a:pt x="388" y="919157"/>
                </a:cubicBezTo>
                <a:cubicBezTo>
                  <a:pt x="-1729" y="667276"/>
                  <a:pt x="5622" y="251881"/>
                  <a:pt x="3505" y="0"/>
                </a:cubicBezTo>
                <a:close/>
              </a:path>
            </a:pathLst>
          </a:custGeom>
          <a:solidFill>
            <a:schemeClr val="bg1"/>
          </a:solidFill>
          <a:ln w="9525">
            <a:solidFill>
              <a:schemeClr val="tx1"/>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p:txBody>
          <a:bodyPr>
            <a:normAutofit/>
          </a:bodyPr>
          <a:lstStyle/>
          <a:p>
            <a:r>
              <a:rPr lang="ja-JP"/>
              <a:t>PowerPivotトレーニングシリーズ</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714651"/>
              </p:ext>
            </p:extLst>
          </p:nvPr>
        </p:nvGraphicFramePr>
        <p:xfrm>
          <a:off x="507769" y="1219200"/>
          <a:ext cx="11303231" cy="503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286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レッスン1の復習</a:t>
            </a:r>
          </a:p>
        </p:txBody>
      </p:sp>
      <p:sp>
        <p:nvSpPr>
          <p:cNvPr id="3" name="Content Placeholder 2"/>
          <p:cNvSpPr>
            <a:spLocks noGrp="1"/>
          </p:cNvSpPr>
          <p:nvPr>
            <p:ph idx="1"/>
          </p:nvPr>
        </p:nvSpPr>
        <p:spPr/>
        <p:txBody>
          <a:bodyPr/>
          <a:lstStyle/>
          <a:p>
            <a:r>
              <a:rPr lang="ja-JP"/>
              <a:t>Power BI for Excelとは</a:t>
            </a:r>
          </a:p>
          <a:p>
            <a:r>
              <a:rPr lang="ja-JP"/>
              <a:t>主な機能</a:t>
            </a:r>
          </a:p>
          <a:p>
            <a:r>
              <a:rPr lang="ja-JP"/>
              <a:t>セルフサービスBIモデル</a:t>
            </a:r>
          </a:p>
          <a:p>
            <a:r>
              <a:rPr lang="ja-JP"/>
              <a:t>ExcelにおけるPower BI</a:t>
            </a:r>
          </a:p>
          <a:p>
            <a:r>
              <a:rPr lang="ja-JP"/>
              <a:t>Power BIアドイン</a:t>
            </a:r>
          </a:p>
          <a:p>
            <a:r>
              <a:rPr lang="ja-JP"/>
              <a:t>Power BIを使用する</a:t>
            </a:r>
            <a:endParaRPr lang="ja-JP" dirty="0"/>
          </a:p>
        </p:txBody>
      </p:sp>
    </p:spTree>
    <p:extLst>
      <p:ext uri="{BB962C8B-B14F-4D97-AF65-F5344CB8AC3E}">
        <p14:creationId xmlns:p14="http://schemas.microsoft.com/office/powerpoint/2010/main" val="256286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t>ユニット2</a:t>
            </a:r>
            <a:br/>
            <a:r>
              <a:rPr lang="ja-JP"/>
              <a:t>レポートを定義する</a:t>
            </a:r>
            <a:endParaRPr lang="ja-JP"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0532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2.レポートを定義する</a:t>
            </a:r>
          </a:p>
        </p:txBody>
      </p:sp>
      <p:sp>
        <p:nvSpPr>
          <p:cNvPr id="3" name="Content Placeholder 2"/>
          <p:cNvSpPr>
            <a:spLocks noGrp="1"/>
          </p:cNvSpPr>
          <p:nvPr>
            <p:ph idx="1"/>
          </p:nvPr>
        </p:nvSpPr>
        <p:spPr/>
        <p:txBody>
          <a:bodyPr/>
          <a:lstStyle/>
          <a:p>
            <a:r>
              <a:rPr lang="ja-JP"/>
              <a:t>Power BIレポートとは</a:t>
            </a:r>
          </a:p>
          <a:p>
            <a:r>
              <a:rPr lang="ja-JP"/>
              <a:t>レポートを定義する</a:t>
            </a:r>
          </a:p>
          <a:p>
            <a:r>
              <a:rPr lang="ja-JP"/>
              <a:t>データに基づくストーリーテリング </a:t>
            </a:r>
          </a:p>
        </p:txBody>
      </p:sp>
    </p:spTree>
    <p:extLst>
      <p:ext uri="{BB962C8B-B14F-4D97-AF65-F5344CB8AC3E}">
        <p14:creationId xmlns:p14="http://schemas.microsoft.com/office/powerpoint/2010/main" val="2720248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トピックA：Power BIレポートとは</a:t>
            </a:r>
          </a:p>
        </p:txBody>
      </p:sp>
      <p:sp>
        <p:nvSpPr>
          <p:cNvPr id="3" name="Content Placeholder 2"/>
          <p:cNvSpPr>
            <a:spLocks noGrp="1"/>
          </p:cNvSpPr>
          <p:nvPr>
            <p:ph idx="1"/>
          </p:nvPr>
        </p:nvSpPr>
        <p:spPr>
          <a:xfrm>
            <a:off x="192505" y="1164658"/>
            <a:ext cx="11999495" cy="5031958"/>
          </a:xfrm>
        </p:spPr>
        <p:txBody>
          <a:bodyPr/>
          <a:lstStyle/>
          <a:p>
            <a:pPr marL="0" indent="0">
              <a:buNone/>
            </a:pPr>
            <a:r>
              <a:rPr lang="ja-JP" dirty="0"/>
              <a:t>Power BIレポート</a:t>
            </a:r>
          </a:p>
          <a:p>
            <a:pPr lvl="1"/>
            <a:r>
              <a:rPr lang="ja-JP" dirty="0"/>
              <a:t>テーブル、グラフで構成される </a:t>
            </a:r>
          </a:p>
          <a:p>
            <a:pPr lvl="1"/>
            <a:r>
              <a:rPr lang="ja-JP" dirty="0"/>
              <a:t>質問に答えたり、事実または報告をまとめたりするための証拠を提供する</a:t>
            </a:r>
          </a:p>
          <a:p>
            <a:pPr lvl="1"/>
            <a:r>
              <a:rPr lang="ja-JP" dirty="0"/>
              <a:t>スタンドアロンで使用、またはデータに基づく物語の一部を構成する</a:t>
            </a:r>
          </a:p>
          <a:p>
            <a:endParaRPr lang="ja-JP" dirty="0"/>
          </a:p>
          <a:p>
            <a:endParaRPr lang="ja-JP" sz="1200" dirty="0"/>
          </a:p>
          <a:p>
            <a:pPr lvl="1"/>
            <a:endParaRPr lang="ja-JP" dirty="0"/>
          </a:p>
        </p:txBody>
      </p:sp>
    </p:spTree>
    <p:extLst>
      <p:ext uri="{BB962C8B-B14F-4D97-AF65-F5344CB8AC3E}">
        <p14:creationId xmlns:p14="http://schemas.microsoft.com/office/powerpoint/2010/main" val="4166057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a:xfrm>
            <a:off x="182881" y="1155033"/>
            <a:ext cx="10485120" cy="5379117"/>
          </a:xfrm>
        </p:spPr>
        <p:txBody>
          <a:bodyPr>
            <a:normAutofit fontScale="92500"/>
          </a:bodyPr>
          <a:lstStyle/>
          <a:p>
            <a:pPr marL="0" indent="0">
              <a:buNone/>
            </a:pPr>
            <a:r>
              <a:rPr lang="ja-JP" dirty="0"/>
              <a:t>Power Pivotレポートの例</a:t>
            </a:r>
          </a:p>
          <a:p>
            <a:pPr marL="0" indent="0">
              <a:buNone/>
            </a:pPr>
            <a:endParaRPr lang="ja-JP" dirty="0"/>
          </a:p>
          <a:p>
            <a:pPr marL="0" indent="0">
              <a:buNone/>
            </a:pPr>
            <a:endParaRPr lang="ja-JP" dirty="0"/>
          </a:p>
          <a:p>
            <a:pPr marL="0" indent="0">
              <a:buNone/>
            </a:pPr>
            <a:endParaRPr lang="ja-JP" dirty="0"/>
          </a:p>
          <a:p>
            <a:pPr marL="0" indent="0">
              <a:buNone/>
            </a:pPr>
            <a:endParaRPr lang="ja-JP" dirty="0"/>
          </a:p>
          <a:p>
            <a:pPr marL="0" indent="0">
              <a:buNone/>
            </a:pPr>
            <a:endParaRPr lang="ja-JP" dirty="0"/>
          </a:p>
          <a:p>
            <a:pPr marL="0" indent="0">
              <a:lnSpc>
                <a:spcPct val="160000"/>
              </a:lnSpc>
              <a:buNone/>
            </a:pPr>
            <a:endParaRPr lang="ja-JP" dirty="0"/>
          </a:p>
          <a:p>
            <a:pPr marL="0" indent="0">
              <a:buNone/>
            </a:pPr>
            <a:endParaRPr lang="ja-JP" dirty="0"/>
          </a:p>
          <a:p>
            <a:pPr lvl="1"/>
            <a:r>
              <a:rPr lang="ja-JP" dirty="0"/>
              <a:t>有意義なPower Pivotレポートを作成するには優れた技術が必要</a:t>
            </a:r>
          </a:p>
          <a:p>
            <a:pPr lvl="1"/>
            <a:r>
              <a:rPr lang="ja-JP" dirty="0"/>
              <a:t>読者のニーズを理解しなければならない</a:t>
            </a:r>
          </a:p>
          <a:p>
            <a:endParaRPr lang="ja-JP" sz="1200" dirty="0"/>
          </a:p>
          <a:p>
            <a:pPr lvl="1"/>
            <a:endParaRPr lang="ja-JP" dirty="0"/>
          </a:p>
        </p:txBody>
      </p:sp>
      <p:pic>
        <p:nvPicPr>
          <p:cNvPr id="5" name="Picture 4"/>
          <p:cNvPicPr>
            <a:picLocks noChangeAspect="1"/>
          </p:cNvPicPr>
          <p:nvPr/>
        </p:nvPicPr>
        <p:blipFill>
          <a:blip r:embed="rId3"/>
          <a:stretch>
            <a:fillRect/>
          </a:stretch>
        </p:blipFill>
        <p:spPr>
          <a:xfrm>
            <a:off x="2150534" y="1690067"/>
            <a:ext cx="7890932" cy="3314191"/>
          </a:xfrm>
          <a:prstGeom prst="rect">
            <a:avLst/>
          </a:prstGeom>
          <a:ln>
            <a:solidFill>
              <a:schemeClr val="tx1">
                <a:lumMod val="50000"/>
              </a:schemeClr>
            </a:solidFill>
          </a:ln>
        </p:spPr>
      </p:pic>
    </p:spTree>
    <p:extLst>
      <p:ext uri="{BB962C8B-B14F-4D97-AF65-F5344CB8AC3E}">
        <p14:creationId xmlns:p14="http://schemas.microsoft.com/office/powerpoint/2010/main" val="26499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p:txBody>
          <a:bodyPr/>
          <a:lstStyle/>
          <a:p>
            <a:r>
              <a:rPr lang="ja-JP"/>
              <a:t>すべてのPower BIレポートはデータモデルに基づいている</a:t>
            </a:r>
          </a:p>
          <a:p>
            <a:endParaRPr lang="ja-JP" dirty="0"/>
          </a:p>
          <a:p>
            <a:r>
              <a:rPr lang="ja-JP"/>
              <a:t>データモデルとは、関連するデータを含む一連のテーブル</a:t>
            </a:r>
          </a:p>
          <a:p>
            <a:endParaRPr lang="ja-JP" dirty="0"/>
          </a:p>
          <a:p>
            <a:r>
              <a:rPr lang="ja-JP"/>
              <a:t>データモデルはExcelブックの一部</a:t>
            </a:r>
          </a:p>
        </p:txBody>
      </p:sp>
    </p:spTree>
    <p:extLst>
      <p:ext uri="{BB962C8B-B14F-4D97-AF65-F5344CB8AC3E}">
        <p14:creationId xmlns:p14="http://schemas.microsoft.com/office/powerpoint/2010/main" val="107180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p:txBody>
          <a:bodyPr/>
          <a:lstStyle/>
          <a:p>
            <a:pPr marL="0" indent="0">
              <a:buNone/>
            </a:pPr>
            <a:r>
              <a:rPr lang="ja-JP" dirty="0"/>
              <a:t>レポートを計画することから始めます</a:t>
            </a:r>
            <a:r>
              <a:rPr lang="ja-JP" altLang="en-US" dirty="0"/>
              <a:t>。</a:t>
            </a:r>
            <a:endParaRPr lang="ja-JP" dirty="0"/>
          </a:p>
          <a:p>
            <a:pPr marL="857250" lvl="1" indent="-514350">
              <a:buFont typeface="+mj-lt"/>
              <a:buAutoNum type="arabicPeriod"/>
            </a:pPr>
            <a:r>
              <a:rPr lang="ja-JP" dirty="0"/>
              <a:t>レポートのスタイル</a:t>
            </a:r>
          </a:p>
          <a:p>
            <a:pPr marL="857250" lvl="1" indent="-514350">
              <a:buFont typeface="+mj-lt"/>
              <a:buAutoNum type="arabicPeriod"/>
            </a:pPr>
            <a:r>
              <a:rPr lang="ja-JP" dirty="0"/>
              <a:t>レポートの読者</a:t>
            </a:r>
          </a:p>
          <a:p>
            <a:pPr marL="857250" lvl="1" indent="-514350">
              <a:buFont typeface="+mj-lt"/>
              <a:buAutoNum type="arabicPeriod"/>
            </a:pPr>
            <a:r>
              <a:rPr lang="ja-JP" dirty="0"/>
              <a:t>配信方法</a:t>
            </a:r>
          </a:p>
          <a:p>
            <a:pPr marL="857250" lvl="1" indent="-514350">
              <a:buFont typeface="+mj-lt"/>
              <a:buAutoNum type="arabicPeriod"/>
            </a:pPr>
            <a:r>
              <a:rPr lang="ja-JP" dirty="0"/>
              <a:t>レポートの内容</a:t>
            </a:r>
          </a:p>
          <a:p>
            <a:pPr marL="1193800" lvl="2" indent="-514350"/>
            <a:r>
              <a:rPr lang="ja-JP" dirty="0"/>
              <a:t>どのようなプロセス、ファクト、またはイベントが明らかにされるか？</a:t>
            </a:r>
          </a:p>
          <a:p>
            <a:pPr marL="1193800" lvl="2" indent="-514350"/>
            <a:r>
              <a:rPr lang="ja-JP" dirty="0"/>
              <a:t>どのようなデータが必要か?</a:t>
            </a:r>
          </a:p>
          <a:p>
            <a:pPr marL="1193800" lvl="2" indent="-514350"/>
            <a:r>
              <a:rPr lang="ja-JP" dirty="0"/>
              <a:t>レポートは独立した内容か、物語の一部か?</a:t>
            </a:r>
          </a:p>
          <a:p>
            <a:endParaRPr lang="ja-JP" sz="1200" dirty="0"/>
          </a:p>
          <a:p>
            <a:pPr lvl="1"/>
            <a:endParaRPr lang="ja-JP" dirty="0"/>
          </a:p>
        </p:txBody>
      </p:sp>
    </p:spTree>
    <p:extLst>
      <p:ext uri="{BB962C8B-B14F-4D97-AF65-F5344CB8AC3E}">
        <p14:creationId xmlns:p14="http://schemas.microsoft.com/office/powerpoint/2010/main" val="32403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演習2-1：Power BIのレポート</a:t>
            </a:r>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40538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p:txBody>
          <a:bodyPr>
            <a:normAutofit/>
          </a:bodyPr>
          <a:lstStyle/>
          <a:p>
            <a:pPr marL="0" lvl="1" indent="0">
              <a:buNone/>
            </a:pPr>
            <a:r>
              <a:rPr lang="ja-JP" sz="3200" dirty="0"/>
              <a:t>2007年の製品売上高は？</a:t>
            </a:r>
          </a:p>
        </p:txBody>
      </p:sp>
      <p:pic>
        <p:nvPicPr>
          <p:cNvPr id="5" name="Picture 4"/>
          <p:cNvPicPr>
            <a:picLocks noChangeAspect="1"/>
          </p:cNvPicPr>
          <p:nvPr/>
        </p:nvPicPr>
        <p:blipFill>
          <a:blip r:embed="rId3"/>
          <a:stretch>
            <a:fillRect/>
          </a:stretch>
        </p:blipFill>
        <p:spPr>
          <a:xfrm>
            <a:off x="2076450" y="1836359"/>
            <a:ext cx="8039100" cy="4201538"/>
          </a:xfrm>
          <a:prstGeom prst="rect">
            <a:avLst/>
          </a:prstGeom>
        </p:spPr>
      </p:pic>
      <p:pic>
        <p:nvPicPr>
          <p:cNvPr id="4" name="Picture 3"/>
          <p:cNvPicPr>
            <a:picLocks noChangeAspect="1"/>
          </p:cNvPicPr>
          <p:nvPr/>
        </p:nvPicPr>
        <p:blipFill rotWithShape="1">
          <a:blip r:embed="rId4"/>
          <a:srcRect l="7626" t="-11576" r="10440" b="3"/>
          <a:stretch/>
        </p:blipFill>
        <p:spPr>
          <a:xfrm>
            <a:off x="2026419" y="1838848"/>
            <a:ext cx="7988439" cy="460382"/>
          </a:xfrm>
          <a:prstGeom prst="rect">
            <a:avLst/>
          </a:prstGeom>
        </p:spPr>
      </p:pic>
      <p:sp>
        <p:nvSpPr>
          <p:cNvPr id="6" name="Rectangle 5"/>
          <p:cNvSpPr/>
          <p:nvPr/>
        </p:nvSpPr>
        <p:spPr>
          <a:xfrm>
            <a:off x="4386471" y="2299231"/>
            <a:ext cx="453224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265851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p:txBody>
          <a:bodyPr/>
          <a:lstStyle/>
          <a:p>
            <a:pPr marL="0" indent="0">
              <a:buNone/>
            </a:pPr>
            <a:r>
              <a:rPr lang="ja-JP"/>
              <a:t>リセラー販売と、インターネット販売とを比較したらどうか？</a:t>
            </a:r>
          </a:p>
        </p:txBody>
      </p:sp>
      <p:pic>
        <p:nvPicPr>
          <p:cNvPr id="5" name="Picture 4"/>
          <p:cNvPicPr>
            <a:picLocks noChangeAspect="1"/>
          </p:cNvPicPr>
          <p:nvPr/>
        </p:nvPicPr>
        <p:blipFill>
          <a:blip r:embed="rId3"/>
          <a:stretch>
            <a:fillRect/>
          </a:stretch>
        </p:blipFill>
        <p:spPr>
          <a:xfrm>
            <a:off x="2458497" y="1745806"/>
            <a:ext cx="6963298" cy="5112195"/>
          </a:xfrm>
          <a:prstGeom prst="rect">
            <a:avLst/>
          </a:prstGeom>
        </p:spPr>
      </p:pic>
    </p:spTree>
    <p:extLst>
      <p:ext uri="{BB962C8B-B14F-4D97-AF65-F5344CB8AC3E}">
        <p14:creationId xmlns:p14="http://schemas.microsoft.com/office/powerpoint/2010/main" val="35100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コース概要</a:t>
            </a:r>
          </a:p>
        </p:txBody>
      </p:sp>
      <p:sp>
        <p:nvSpPr>
          <p:cNvPr id="3" name="Content Placeholder 2"/>
          <p:cNvSpPr>
            <a:spLocks noGrp="1"/>
          </p:cNvSpPr>
          <p:nvPr>
            <p:ph idx="1"/>
          </p:nvPr>
        </p:nvSpPr>
        <p:spPr/>
        <p:txBody>
          <a:bodyPr/>
          <a:lstStyle/>
          <a:p>
            <a:pPr>
              <a:buFont typeface="+mj-lt"/>
              <a:buAutoNum type="arabicPeriod"/>
            </a:pPr>
            <a:r>
              <a:rPr lang="ja-JP" dirty="0"/>
              <a:t>Power BI for Excelの紹介</a:t>
            </a:r>
          </a:p>
          <a:p>
            <a:pPr>
              <a:buFont typeface="+mj-lt"/>
              <a:buAutoNum type="arabicPeriod"/>
            </a:pPr>
            <a:r>
              <a:rPr lang="ja-JP" dirty="0"/>
              <a:t>レポートを定義する</a:t>
            </a:r>
          </a:p>
          <a:p>
            <a:pPr>
              <a:buFont typeface="+mj-lt"/>
              <a:buAutoNum type="arabicPeriod"/>
            </a:pPr>
            <a:r>
              <a:rPr lang="ja-JP" dirty="0"/>
              <a:t>Power Pivotのデータを理解する</a:t>
            </a:r>
          </a:p>
          <a:p>
            <a:pPr>
              <a:buFont typeface="+mj-lt"/>
              <a:buAutoNum type="arabicPeriod"/>
            </a:pPr>
            <a:r>
              <a:rPr lang="ja-JP" dirty="0"/>
              <a:t>Power Pivotのデータを使用してレポートを作成する</a:t>
            </a:r>
          </a:p>
          <a:p>
            <a:pPr>
              <a:buFont typeface="+mj-lt"/>
              <a:buAutoNum type="arabicPeriod"/>
            </a:pPr>
            <a:r>
              <a:rPr lang="ja-JP" dirty="0"/>
              <a:t>Power Pivot関数を作成する</a:t>
            </a:r>
          </a:p>
        </p:txBody>
      </p:sp>
    </p:spTree>
    <p:extLst>
      <p:ext uri="{BB962C8B-B14F-4D97-AF65-F5344CB8AC3E}">
        <p14:creationId xmlns:p14="http://schemas.microsoft.com/office/powerpoint/2010/main" val="1841960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Power BIレポートとは</a:t>
            </a:r>
          </a:p>
        </p:txBody>
      </p:sp>
      <p:sp>
        <p:nvSpPr>
          <p:cNvPr id="3" name="Content Placeholder 2"/>
          <p:cNvSpPr>
            <a:spLocks noGrp="1"/>
          </p:cNvSpPr>
          <p:nvPr>
            <p:ph idx="1"/>
          </p:nvPr>
        </p:nvSpPr>
        <p:spPr>
          <a:xfrm>
            <a:off x="192505" y="1155033"/>
            <a:ext cx="11497471" cy="5031958"/>
          </a:xfrm>
        </p:spPr>
        <p:txBody>
          <a:bodyPr/>
          <a:lstStyle/>
          <a:p>
            <a:pPr marL="0" indent="0">
              <a:buNone/>
            </a:pPr>
            <a:r>
              <a:rPr lang="ja-JP"/>
              <a:t>教育水準と所得の変化に伴い、1世帯あたりの平均児童数は変化するか？</a:t>
            </a:r>
          </a:p>
        </p:txBody>
      </p:sp>
      <p:pic>
        <p:nvPicPr>
          <p:cNvPr id="6" name="Picture 5"/>
          <p:cNvPicPr>
            <a:picLocks noChangeAspect="1"/>
          </p:cNvPicPr>
          <p:nvPr/>
        </p:nvPicPr>
        <p:blipFill>
          <a:blip r:embed="rId3"/>
          <a:stretch>
            <a:fillRect/>
          </a:stretch>
        </p:blipFill>
        <p:spPr>
          <a:xfrm>
            <a:off x="1800421" y="2301609"/>
            <a:ext cx="8735534" cy="4131272"/>
          </a:xfrm>
          <a:prstGeom prst="rect">
            <a:avLst/>
          </a:prstGeom>
        </p:spPr>
      </p:pic>
    </p:spTree>
    <p:extLst>
      <p:ext uri="{BB962C8B-B14F-4D97-AF65-F5344CB8AC3E}">
        <p14:creationId xmlns:p14="http://schemas.microsoft.com/office/powerpoint/2010/main" val="56020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トピックB：レポートを定義する</a:t>
            </a:r>
          </a:p>
        </p:txBody>
      </p:sp>
      <p:sp>
        <p:nvSpPr>
          <p:cNvPr id="3" name="Content Placeholder 2"/>
          <p:cNvSpPr>
            <a:spLocks noGrp="1"/>
          </p:cNvSpPr>
          <p:nvPr>
            <p:ph idx="1"/>
          </p:nvPr>
        </p:nvSpPr>
        <p:spPr>
          <a:xfrm>
            <a:off x="192506" y="1155033"/>
            <a:ext cx="11354036" cy="5031958"/>
          </a:xfrm>
        </p:spPr>
        <p:txBody>
          <a:bodyPr/>
          <a:lstStyle/>
          <a:p>
            <a:pPr marL="0" indent="0">
              <a:buNone/>
            </a:pPr>
            <a:r>
              <a:rPr lang="ja-JP" dirty="0"/>
              <a:t>レポートを作成する前に、レポートの目的を明確に理解することが重要です</a:t>
            </a:r>
            <a:r>
              <a:rPr lang="ja-JP" altLang="en-US" dirty="0"/>
              <a:t>。</a:t>
            </a:r>
            <a:endParaRPr lang="ja-JP" dirty="0"/>
          </a:p>
          <a:p>
            <a:pPr marL="0" indent="0">
              <a:buNone/>
            </a:pPr>
            <a:endParaRPr lang="ja-JP" sz="1400" dirty="0"/>
          </a:p>
          <a:p>
            <a:pPr lvl="1"/>
            <a:r>
              <a:rPr lang="ja-JP" dirty="0"/>
              <a:t>このレポートは、どのような疑問、事実、または発見について明らかにしようとしているのか?</a:t>
            </a:r>
          </a:p>
          <a:p>
            <a:pPr lvl="1"/>
            <a:r>
              <a:rPr lang="ja-JP" dirty="0"/>
              <a:t>この質問に答えるのに必要なデータは、どのデータモデルに含まれるか?</a:t>
            </a:r>
          </a:p>
          <a:p>
            <a:pPr lvl="1"/>
            <a:r>
              <a:rPr lang="ja-JP" dirty="0"/>
              <a:t>レポートの対象読者は誰か?</a:t>
            </a:r>
          </a:p>
        </p:txBody>
      </p:sp>
    </p:spTree>
    <p:extLst>
      <p:ext uri="{BB962C8B-B14F-4D97-AF65-F5344CB8AC3E}">
        <p14:creationId xmlns:p14="http://schemas.microsoft.com/office/powerpoint/2010/main" val="416349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レポートスタイルを特定する</a:t>
            </a:r>
          </a:p>
        </p:txBody>
      </p:sp>
      <p:sp>
        <p:nvSpPr>
          <p:cNvPr id="3" name="Content Placeholder 2"/>
          <p:cNvSpPr>
            <a:spLocks noGrp="1"/>
          </p:cNvSpPr>
          <p:nvPr>
            <p:ph idx="1"/>
          </p:nvPr>
        </p:nvSpPr>
        <p:spPr/>
        <p:txBody>
          <a:bodyPr/>
          <a:lstStyle/>
          <a:p>
            <a:pPr marL="0" indent="0">
              <a:buNone/>
            </a:pPr>
            <a:r>
              <a:rPr lang="ja-JP" dirty="0"/>
              <a:t>レポートはさまざまな方法で使用できます</a:t>
            </a:r>
            <a:r>
              <a:rPr lang="ja-JP" altLang="en-US" dirty="0"/>
              <a:t>。</a:t>
            </a:r>
            <a:endParaRPr lang="ja-JP" dirty="0"/>
          </a:p>
          <a:p>
            <a:pPr lvl="1"/>
            <a:endParaRPr lang="ja-JP" sz="1400" dirty="0"/>
          </a:p>
          <a:p>
            <a:pPr lvl="1"/>
            <a:r>
              <a:rPr lang="ja-JP" dirty="0"/>
              <a:t>印刷する</a:t>
            </a:r>
          </a:p>
          <a:p>
            <a:pPr lvl="1"/>
            <a:r>
              <a:rPr lang="ja-JP" dirty="0"/>
              <a:t>PowerPointで使用する</a:t>
            </a:r>
          </a:p>
          <a:p>
            <a:pPr lvl="1"/>
            <a:r>
              <a:rPr lang="ja-JP" dirty="0"/>
              <a:t>Excel内でインタラクティブに使用する</a:t>
            </a:r>
          </a:p>
          <a:p>
            <a:pPr lvl="1"/>
            <a:r>
              <a:rPr lang="ja-JP" dirty="0"/>
              <a:t>SharePointのExcel Webアプリ内でインタラクティブに使用する</a:t>
            </a:r>
          </a:p>
          <a:p>
            <a:pPr lvl="1"/>
            <a:r>
              <a:rPr lang="ja-JP" dirty="0"/>
              <a:t>Power Viewでインタラクティブに使用する</a:t>
            </a:r>
          </a:p>
          <a:p>
            <a:pPr lvl="1"/>
            <a:endParaRPr lang="ja-JP" sz="1400" dirty="0"/>
          </a:p>
          <a:p>
            <a:pPr marL="0" indent="0">
              <a:buNone/>
            </a:pPr>
            <a:r>
              <a:rPr lang="ja-JP" dirty="0"/>
              <a:t>使用方法を知ることで、レポートの作成方法が決まります</a:t>
            </a:r>
            <a:r>
              <a:rPr lang="ja-JP" altLang="en-US" dirty="0"/>
              <a:t>。</a:t>
            </a:r>
            <a:endParaRPr lang="ja-JP" dirty="0"/>
          </a:p>
        </p:txBody>
      </p:sp>
    </p:spTree>
    <p:extLst>
      <p:ext uri="{BB962C8B-B14F-4D97-AF65-F5344CB8AC3E}">
        <p14:creationId xmlns:p14="http://schemas.microsoft.com/office/powerpoint/2010/main" val="377547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トピックC：データに基づくストーリーテリング</a:t>
            </a:r>
          </a:p>
        </p:txBody>
      </p:sp>
      <p:sp>
        <p:nvSpPr>
          <p:cNvPr id="3" name="Text Placeholder 2"/>
          <p:cNvSpPr>
            <a:spLocks noGrp="1"/>
          </p:cNvSpPr>
          <p:nvPr>
            <p:ph idx="1"/>
          </p:nvPr>
        </p:nvSpPr>
        <p:spPr>
          <a:xfrm>
            <a:off x="1596191" y="4614434"/>
            <a:ext cx="8999621" cy="1572557"/>
          </a:xfrm>
        </p:spPr>
        <p:txBody>
          <a:bodyPr>
            <a:normAutofit fontScale="92500" lnSpcReduction="10000"/>
          </a:bodyPr>
          <a:lstStyle/>
          <a:p>
            <a:pPr marL="0" indent="0" algn="ctr">
              <a:buNone/>
            </a:pPr>
            <a:r>
              <a:rPr lang="ja-JP" b="1" i="1" dirty="0">
                <a:ln w="9525">
                  <a:solidFill>
                    <a:schemeClr val="accent6">
                      <a:lumMod val="75000"/>
                    </a:schemeClr>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「データ分析で実際に大事なのは、</a:t>
            </a:r>
            <a:br>
              <a:rPr lang="en-US" altLang="ja-JP" b="1" i="1" dirty="0">
                <a:ln w="9525">
                  <a:solidFill>
                    <a:schemeClr val="accent6">
                      <a:lumMod val="75000"/>
                    </a:schemeClr>
                  </a:solidFill>
                  <a:prstDash val="solid"/>
                </a:ln>
                <a:solidFill>
                  <a:schemeClr val="accent6">
                    <a:lumMod val="75000"/>
                  </a:schemeClr>
                </a:solidFill>
                <a:effectLst>
                  <a:outerShdw blurRad="12700" dist="38100" dir="2700000" algn="tl" rotWithShape="0">
                    <a:schemeClr val="accent5">
                      <a:lumMod val="60000"/>
                      <a:lumOff val="40000"/>
                    </a:schemeClr>
                  </a:outerShdw>
                </a:effectLst>
              </a:rPr>
            </a:br>
            <a:r>
              <a:rPr lang="ja-JP" b="1" i="1" dirty="0">
                <a:ln w="9525">
                  <a:solidFill>
                    <a:schemeClr val="accent6">
                      <a:lumMod val="75000"/>
                    </a:schemeClr>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データやグラフではありません。  </a:t>
            </a:r>
            <a:br>
              <a:rPr dirty="0"/>
            </a:br>
            <a:r>
              <a:rPr lang="ja-JP" b="1" i="1" dirty="0">
                <a:ln w="9525">
                  <a:solidFill>
                    <a:schemeClr val="accent6">
                      <a:lumMod val="75000"/>
                    </a:schemeClr>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物語を見つけ、それを語ることこそが真の目的です」</a:t>
            </a:r>
          </a:p>
          <a:p>
            <a:pPr marL="0" indent="0" algn="ctr">
              <a:buNone/>
            </a:pPr>
            <a:r>
              <a:rPr lang="ja-JP" sz="2400" b="1" i="1" dirty="0">
                <a:ln w="9525">
                  <a:solidFill>
                    <a:schemeClr val="accent6">
                      <a:lumMod val="75000"/>
                    </a:schemeClr>
                  </a:solidFill>
                  <a:prstDash val="solid"/>
                </a:ln>
                <a:solidFill>
                  <a:schemeClr val="accent6">
                    <a:lumMod val="75000"/>
                  </a:schemeClr>
                </a:solidFill>
                <a:effectLst>
                  <a:outerShdw blurRad="12700" dist="38100" dir="2700000" algn="tl" rotWithShape="0">
                    <a:schemeClr val="accent5">
                      <a:lumMod val="60000"/>
                      <a:lumOff val="40000"/>
                    </a:schemeClr>
                  </a:outerShdw>
                </a:effectLst>
              </a:rPr>
              <a:t>- Glen Rabie、YellowfinのCEO</a:t>
            </a:r>
          </a:p>
          <a:p>
            <a:endParaRPr lang="ja-JP" dirty="0">
              <a:solidFill>
                <a:schemeClr val="accent6">
                  <a:lumMod val="75000"/>
                </a:schemeClr>
              </a:solidFill>
            </a:endParaRPr>
          </a:p>
          <a:p>
            <a:endParaRPr lang="ja-JP" dirty="0">
              <a:solidFill>
                <a:schemeClr val="accent6">
                  <a:lumMod val="75000"/>
                </a:schemeClr>
              </a:solidFill>
            </a:endParaRPr>
          </a:p>
          <a:p>
            <a:endParaRPr lang="ja-JP" dirty="0">
              <a:solidFill>
                <a:schemeClr val="accent6">
                  <a:lumMod val="75000"/>
                </a:schemeClr>
              </a:solidFill>
            </a:endParaRPr>
          </a:p>
          <a:p>
            <a:endParaRPr lang="ja-JP" dirty="0">
              <a:solidFill>
                <a:schemeClr val="accent6">
                  <a:lumMod val="75000"/>
                </a:schemeClr>
              </a:solidFill>
            </a:endParaRPr>
          </a:p>
          <a:p>
            <a:endParaRPr lang="ja-JP" dirty="0">
              <a:solidFill>
                <a:schemeClr val="accent6">
                  <a:lumMod val="75000"/>
                </a:schemeClr>
              </a:solidFill>
            </a:endParaRPr>
          </a:p>
          <a:p>
            <a:pPr marL="0" indent="0">
              <a:buNone/>
            </a:pPr>
            <a:endParaRPr lang="ja-JP" dirty="0">
              <a:solidFill>
                <a:schemeClr val="accent6">
                  <a:lumMod val="75000"/>
                </a:schemeClr>
              </a:solidFill>
            </a:endParaRPr>
          </a:p>
        </p:txBody>
      </p:sp>
      <p:grpSp>
        <p:nvGrpSpPr>
          <p:cNvPr id="38" name="Group 37"/>
          <p:cNvGrpSpPr/>
          <p:nvPr/>
        </p:nvGrpSpPr>
        <p:grpSpPr>
          <a:xfrm>
            <a:off x="2319721" y="1284052"/>
            <a:ext cx="7496453" cy="2756295"/>
            <a:chOff x="-95368" y="1974714"/>
            <a:chExt cx="7496453" cy="2756295"/>
          </a:xfrm>
        </p:grpSpPr>
        <p:cxnSp>
          <p:nvCxnSpPr>
            <p:cNvPr id="33" name="Straight Connector 32"/>
            <p:cNvCxnSpPr/>
            <p:nvPr/>
          </p:nvCxnSpPr>
          <p:spPr>
            <a:xfrm flipV="1">
              <a:off x="228599" y="3206514"/>
              <a:ext cx="2072515" cy="1012266"/>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35" name="Straight Connector 34"/>
            <p:cNvCxnSpPr/>
            <p:nvPr/>
          </p:nvCxnSpPr>
          <p:spPr>
            <a:xfrm>
              <a:off x="2294513" y="3197378"/>
              <a:ext cx="2750322" cy="18272"/>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37" name="Straight Connector 36"/>
            <p:cNvCxnSpPr/>
            <p:nvPr/>
          </p:nvCxnSpPr>
          <p:spPr>
            <a:xfrm flipV="1">
              <a:off x="5044835" y="2204292"/>
              <a:ext cx="2061137" cy="1011358"/>
            </a:xfrm>
            <a:prstGeom prst="line">
              <a:avLst/>
            </a:prstGeom>
            <a:ln w="57150"/>
          </p:spPr>
          <p:style>
            <a:lnRef idx="3">
              <a:schemeClr val="accent6"/>
            </a:lnRef>
            <a:fillRef idx="0">
              <a:schemeClr val="accent6"/>
            </a:fillRef>
            <a:effectRef idx="2">
              <a:schemeClr val="accent6"/>
            </a:effectRef>
            <a:fontRef idx="minor">
              <a:schemeClr val="tx1"/>
            </a:fontRef>
          </p:style>
        </p:cxnSp>
        <p:grpSp>
          <p:nvGrpSpPr>
            <p:cNvPr id="28" name="Group 27"/>
            <p:cNvGrpSpPr/>
            <p:nvPr/>
          </p:nvGrpSpPr>
          <p:grpSpPr>
            <a:xfrm>
              <a:off x="-95368" y="3982299"/>
              <a:ext cx="803425" cy="748710"/>
              <a:chOff x="-95368" y="3982299"/>
              <a:chExt cx="803425" cy="748710"/>
            </a:xfrm>
          </p:grpSpPr>
          <p:sp>
            <p:nvSpPr>
              <p:cNvPr id="19" name="Oval 18"/>
              <p:cNvSpPr/>
              <p:nvPr/>
            </p:nvSpPr>
            <p:spPr>
              <a:xfrm>
                <a:off x="34046" y="3982299"/>
                <a:ext cx="389107" cy="37937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3" name="TextBox 22"/>
              <p:cNvSpPr txBox="1"/>
              <p:nvPr/>
            </p:nvSpPr>
            <p:spPr>
              <a:xfrm>
                <a:off x="-95368" y="4361677"/>
                <a:ext cx="803425"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データ</a:t>
                </a:r>
              </a:p>
            </p:txBody>
          </p:sp>
        </p:grpSp>
        <p:grpSp>
          <p:nvGrpSpPr>
            <p:cNvPr id="29" name="Group 28"/>
            <p:cNvGrpSpPr/>
            <p:nvPr/>
          </p:nvGrpSpPr>
          <p:grpSpPr>
            <a:xfrm>
              <a:off x="1816237" y="3007689"/>
              <a:ext cx="678822" cy="847989"/>
              <a:chOff x="1816237" y="3007689"/>
              <a:chExt cx="678822" cy="847989"/>
            </a:xfrm>
          </p:grpSpPr>
          <p:sp>
            <p:nvSpPr>
              <p:cNvPr id="20" name="Oval 19"/>
              <p:cNvSpPr/>
              <p:nvPr/>
            </p:nvSpPr>
            <p:spPr>
              <a:xfrm>
                <a:off x="2105952" y="3007689"/>
                <a:ext cx="389107" cy="37937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4" name="TextBox 23"/>
              <p:cNvSpPr txBox="1"/>
              <p:nvPr/>
            </p:nvSpPr>
            <p:spPr>
              <a:xfrm>
                <a:off x="1816237" y="3486346"/>
                <a:ext cx="646331"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分析</a:t>
                </a:r>
              </a:p>
            </p:txBody>
          </p:sp>
        </p:grpSp>
        <p:grpSp>
          <p:nvGrpSpPr>
            <p:cNvPr id="30" name="Group 29"/>
            <p:cNvGrpSpPr/>
            <p:nvPr/>
          </p:nvGrpSpPr>
          <p:grpSpPr>
            <a:xfrm>
              <a:off x="4627894" y="3007689"/>
              <a:ext cx="646331" cy="847989"/>
              <a:chOff x="4627894" y="3007689"/>
              <a:chExt cx="646331" cy="847989"/>
            </a:xfrm>
          </p:grpSpPr>
          <p:sp>
            <p:nvSpPr>
              <p:cNvPr id="21" name="Oval 20"/>
              <p:cNvSpPr/>
              <p:nvPr/>
            </p:nvSpPr>
            <p:spPr>
              <a:xfrm>
                <a:off x="4850283" y="3007689"/>
                <a:ext cx="389107" cy="37937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TextBox 24"/>
              <p:cNvSpPr txBox="1"/>
              <p:nvPr/>
            </p:nvSpPr>
            <p:spPr>
              <a:xfrm>
                <a:off x="4627894" y="3486346"/>
                <a:ext cx="646331"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洞察</a:t>
                </a:r>
              </a:p>
            </p:txBody>
          </p:sp>
        </p:grpSp>
        <p:grpSp>
          <p:nvGrpSpPr>
            <p:cNvPr id="31" name="Group 30"/>
            <p:cNvGrpSpPr/>
            <p:nvPr/>
          </p:nvGrpSpPr>
          <p:grpSpPr>
            <a:xfrm>
              <a:off x="6754754" y="1974714"/>
              <a:ext cx="646331" cy="748710"/>
              <a:chOff x="6754754" y="1974714"/>
              <a:chExt cx="646331" cy="748710"/>
            </a:xfrm>
          </p:grpSpPr>
          <p:sp>
            <p:nvSpPr>
              <p:cNvPr id="22" name="Oval 21"/>
              <p:cNvSpPr/>
              <p:nvPr/>
            </p:nvSpPr>
            <p:spPr>
              <a:xfrm>
                <a:off x="6911419" y="1974714"/>
                <a:ext cx="389107" cy="37937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6" name="TextBox 25"/>
              <p:cNvSpPr txBox="1"/>
              <p:nvPr/>
            </p:nvSpPr>
            <p:spPr>
              <a:xfrm>
                <a:off x="6754754" y="2354092"/>
                <a:ext cx="646331"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物語</a:t>
                </a:r>
              </a:p>
            </p:txBody>
          </p:sp>
        </p:grpSp>
      </p:grpSp>
    </p:spTree>
    <p:extLst>
      <p:ext uri="{BB962C8B-B14F-4D97-AF65-F5344CB8AC3E}">
        <p14:creationId xmlns:p14="http://schemas.microsoft.com/office/powerpoint/2010/main" val="307339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データに基づく物語を計画する</a:t>
            </a:r>
          </a:p>
        </p:txBody>
      </p:sp>
      <p:sp>
        <p:nvSpPr>
          <p:cNvPr id="3" name="Text Placeholder 2"/>
          <p:cNvSpPr>
            <a:spLocks noGrp="1"/>
          </p:cNvSpPr>
          <p:nvPr>
            <p:ph idx="1"/>
          </p:nvPr>
        </p:nvSpPr>
        <p:spPr/>
        <p:txBody>
          <a:bodyPr>
            <a:normAutofit/>
          </a:bodyPr>
          <a:lstStyle/>
          <a:p>
            <a:pPr marL="0" indent="0">
              <a:buNone/>
            </a:pPr>
            <a:r>
              <a:rPr lang="ja-JP" dirty="0"/>
              <a:t>物語の視覚化</a:t>
            </a:r>
          </a:p>
          <a:p>
            <a:pPr lvl="1"/>
            <a:r>
              <a:rPr lang="ja-JP" dirty="0"/>
              <a:t>ストーリーテリングの規律とデータ視覚化の可能性を組み合わせる</a:t>
            </a:r>
          </a:p>
          <a:p>
            <a:endParaRPr lang="ja-JP" dirty="0"/>
          </a:p>
          <a:p>
            <a:pPr marL="0" indent="0">
              <a:buNone/>
            </a:pPr>
            <a:r>
              <a:rPr lang="ja-JP" dirty="0"/>
              <a:t>プロセスには次の4つのステップがあります</a:t>
            </a:r>
            <a:r>
              <a:rPr lang="ja-JP" altLang="en-US" dirty="0"/>
              <a:t>。</a:t>
            </a:r>
            <a:endParaRPr lang="ja-JP" dirty="0"/>
          </a:p>
          <a:p>
            <a:pPr marL="630238" lvl="1" indent="-287338">
              <a:buFont typeface="+mj-lt"/>
              <a:buAutoNum type="arabicPeriod"/>
            </a:pPr>
            <a:r>
              <a:rPr lang="ja-JP" sz="2400" dirty="0"/>
              <a:t>データ、ファクト、アクション事項、結論を収集する</a:t>
            </a:r>
          </a:p>
          <a:p>
            <a:pPr marL="630238" lvl="1" indent="-287338">
              <a:buFont typeface="+mj-lt"/>
              <a:buAutoNum type="arabicPeriod"/>
            </a:pPr>
            <a:r>
              <a:rPr lang="ja-JP" sz="2400" dirty="0"/>
              <a:t>読者、期待、提供方法を特定する</a:t>
            </a:r>
          </a:p>
          <a:p>
            <a:pPr marL="630238" lvl="1" indent="-287338">
              <a:buFont typeface="+mj-lt"/>
              <a:buAutoNum type="arabicPeriod"/>
            </a:pPr>
            <a:r>
              <a:rPr lang="ja-JP" sz="2400" dirty="0"/>
              <a:t>使用する視覚化と物語の流れを特定する</a:t>
            </a:r>
          </a:p>
          <a:p>
            <a:pPr marL="630238" lvl="1" indent="-287338">
              <a:buFont typeface="+mj-lt"/>
              <a:buAutoNum type="arabicPeriod"/>
            </a:pPr>
            <a:r>
              <a:rPr lang="ja-JP" sz="2400" dirty="0"/>
              <a:t>物語を創る</a:t>
            </a:r>
          </a:p>
          <a:p>
            <a:endParaRPr lang="ja-JP" dirty="0"/>
          </a:p>
          <a:p>
            <a:endParaRPr lang="ja-JP" dirty="0"/>
          </a:p>
        </p:txBody>
      </p:sp>
    </p:spTree>
    <p:extLst>
      <p:ext uri="{BB962C8B-B14F-4D97-AF65-F5344CB8AC3E}">
        <p14:creationId xmlns:p14="http://schemas.microsoft.com/office/powerpoint/2010/main" val="262961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データに基づく物語を計画する</a:t>
            </a:r>
          </a:p>
        </p:txBody>
      </p:sp>
      <p:sp>
        <p:nvSpPr>
          <p:cNvPr id="3" name="Text Placeholder 2"/>
          <p:cNvSpPr>
            <a:spLocks noGrp="1"/>
          </p:cNvSpPr>
          <p:nvPr>
            <p:ph idx="1"/>
          </p:nvPr>
        </p:nvSpPr>
        <p:spPr/>
        <p:txBody>
          <a:bodyPr>
            <a:normAutofit/>
          </a:bodyPr>
          <a:lstStyle/>
          <a:p>
            <a:pPr marL="514350" indent="-514350">
              <a:buFont typeface="+mj-lt"/>
              <a:buAutoNum type="arabicPeriod"/>
            </a:pPr>
            <a:r>
              <a:rPr lang="ja-JP"/>
              <a:t>データを収集する</a:t>
            </a:r>
          </a:p>
          <a:p>
            <a:pPr lvl="1"/>
            <a:r>
              <a:rPr lang="ja-JP"/>
              <a:t>データとファクト</a:t>
            </a:r>
          </a:p>
          <a:p>
            <a:pPr lvl="2"/>
            <a:r>
              <a:rPr lang="ja-JP"/>
              <a:t>必ず正しいデータセットを選択すること</a:t>
            </a:r>
          </a:p>
          <a:p>
            <a:pPr lvl="2"/>
            <a:r>
              <a:rPr lang="ja-JP"/>
              <a:t>データ内でどの列が重要かを理解する</a:t>
            </a:r>
          </a:p>
          <a:p>
            <a:pPr lvl="2"/>
            <a:r>
              <a:rPr lang="ja-JP"/>
              <a:t>変更が必要かどうかを確認する</a:t>
            </a:r>
          </a:p>
          <a:p>
            <a:pPr lvl="3"/>
            <a:r>
              <a:rPr lang="ja-JP"/>
              <a:t>必要であれば、データセットへの変更を要求する方法を特定する</a:t>
            </a:r>
          </a:p>
          <a:p>
            <a:pPr lvl="1"/>
            <a:r>
              <a:rPr lang="ja-JP"/>
              <a:t>アクション事項と結論</a:t>
            </a:r>
          </a:p>
          <a:p>
            <a:pPr lvl="2"/>
            <a:r>
              <a:rPr lang="ja-JP"/>
              <a:t>このレポートの目的を必ず明確にすること</a:t>
            </a:r>
          </a:p>
          <a:p>
            <a:pPr lvl="2"/>
            <a:r>
              <a:rPr lang="ja-JP"/>
              <a:t>どのようなアクション事項を実施すべきか理解する </a:t>
            </a:r>
          </a:p>
          <a:p>
            <a:pPr lvl="2"/>
            <a:r>
              <a:rPr lang="ja-JP"/>
              <a:t>レポートでどのような結論を示すかを理解する</a:t>
            </a:r>
          </a:p>
          <a:p>
            <a:pPr lvl="1"/>
            <a:endParaRPr lang="ja-JP" dirty="0"/>
          </a:p>
          <a:p>
            <a:endParaRPr lang="ja-JP" dirty="0"/>
          </a:p>
          <a:p>
            <a:endParaRPr lang="ja-JP" dirty="0"/>
          </a:p>
        </p:txBody>
      </p:sp>
      <p:sp>
        <p:nvSpPr>
          <p:cNvPr id="4" name="Rectangle 3"/>
          <p:cNvSpPr/>
          <p:nvPr/>
        </p:nvSpPr>
        <p:spPr>
          <a:xfrm>
            <a:off x="2939845" y="5355995"/>
            <a:ext cx="6312310" cy="830997"/>
          </a:xfrm>
          <a:prstGeom prst="rect">
            <a:avLst/>
          </a:prstGeom>
        </p:spPr>
        <p:txBody>
          <a:bodyPr wrap="square">
            <a:spAutoFit/>
          </a:bodyPr>
          <a:lstStyle/>
          <a:p>
            <a:pPr algn="ctr"/>
            <a:r>
              <a:rPr lang="ja-JP" sz="2400" i="1"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「不適切に選択されたデータまたは無関係な</a:t>
            </a:r>
            <a:br>
              <a:rPr>
                <a:latin typeface="Arial" panose="020B0604020202020204" pitchFamily="34" charset="0"/>
                <a:ea typeface="ＭＳ Ｐゴシック" panose="020B0600070205080204" pitchFamily="50" charset="-128"/>
                <a:cs typeface="Arial" panose="020B0604020202020204" pitchFamily="34" charset="0"/>
              </a:rPr>
            </a:br>
            <a:r>
              <a:rPr lang="ja-JP" sz="2400" i="1"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ファクトは、必ず悪い物語に帰結する」</a:t>
            </a:r>
          </a:p>
        </p:txBody>
      </p:sp>
    </p:spTree>
    <p:extLst>
      <p:ext uri="{BB962C8B-B14F-4D97-AF65-F5344CB8AC3E}">
        <p14:creationId xmlns:p14="http://schemas.microsoft.com/office/powerpoint/2010/main" val="236429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データを収集する</a:t>
            </a:r>
          </a:p>
        </p:txBody>
      </p:sp>
      <p:grpSp>
        <p:nvGrpSpPr>
          <p:cNvPr id="40" name="Group 39"/>
          <p:cNvGrpSpPr/>
          <p:nvPr/>
        </p:nvGrpSpPr>
        <p:grpSpPr>
          <a:xfrm>
            <a:off x="2106904" y="3163101"/>
            <a:ext cx="1635185" cy="1355651"/>
            <a:chOff x="3438207" y="3154420"/>
            <a:chExt cx="2180247" cy="1807535"/>
          </a:xfrm>
        </p:grpSpPr>
        <p:sp>
          <p:nvSpPr>
            <p:cNvPr id="7" name="Rounded Rectangle 6"/>
            <p:cNvSpPr/>
            <p:nvPr/>
          </p:nvSpPr>
          <p:spPr>
            <a:xfrm>
              <a:off x="3438207" y="3154420"/>
              <a:ext cx="2180247" cy="1807535"/>
            </a:xfrm>
            <a:prstGeom prst="roundRect">
              <a:avLst>
                <a:gd name="adj" fmla="val 9840"/>
              </a:avLst>
            </a:prstGeom>
            <a:solidFill>
              <a:schemeClr val="accent6">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4" name="TextBox 13"/>
            <p:cNvSpPr txBox="1"/>
            <p:nvPr/>
          </p:nvSpPr>
          <p:spPr>
            <a:xfrm>
              <a:off x="3984720" y="3242397"/>
              <a:ext cx="1124668" cy="861775"/>
            </a:xfrm>
            <a:prstGeom prst="rect">
              <a:avLst/>
            </a:prstGeom>
            <a:noFill/>
          </p:spPr>
          <p:txBody>
            <a:bodyPr wrap="none" rtlCol="0">
              <a:spAutoFit/>
            </a:bodyPr>
            <a:lstStyle/>
            <a:p>
              <a:pPr algn="ctr"/>
              <a:r>
                <a:rPr lang="ja-JP"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データ</a:t>
              </a:r>
              <a:br>
                <a:rPr dirty="0">
                  <a:latin typeface="Arial" panose="020B0604020202020204" pitchFamily="34" charset="0"/>
                  <a:ea typeface="ＭＳ Ｐゴシック" panose="020B0600070205080204" pitchFamily="50" charset="-128"/>
                  <a:cs typeface="Arial" panose="020B0604020202020204" pitchFamily="34" charset="0"/>
                </a:rPr>
              </a:br>
              <a:r>
                <a:rPr lang="ja-JP"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モデル</a:t>
              </a:r>
            </a:p>
          </p:txBody>
        </p:sp>
        <p:sp>
          <p:nvSpPr>
            <p:cNvPr id="18" name="TextBox 17"/>
            <p:cNvSpPr txBox="1"/>
            <p:nvPr/>
          </p:nvSpPr>
          <p:spPr>
            <a:xfrm>
              <a:off x="3863964" y="4262502"/>
              <a:ext cx="1366186" cy="615553"/>
            </a:xfrm>
            <a:prstGeom prst="rect">
              <a:avLst/>
            </a:prstGeom>
            <a:noFill/>
          </p:spPr>
          <p:txBody>
            <a:bodyPr wrap="none" rtlCol="0">
              <a:spAutoFit/>
            </a:bodyPr>
            <a:lstStyle/>
            <a:p>
              <a:pPr algn="ct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データ資産と</a:t>
              </a:r>
              <a:br>
                <a:rPr>
                  <a:latin typeface="Arial" panose="020B0604020202020204" pitchFamily="34" charset="0"/>
                  <a:ea typeface="ＭＳ Ｐゴシック" panose="020B0600070205080204" pitchFamily="50" charset="-128"/>
                  <a:cs typeface="Arial" panose="020B0604020202020204" pitchFamily="34" charset="0"/>
                </a:rPr>
              </a:b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一体化する</a:t>
              </a:r>
            </a:p>
          </p:txBody>
        </p:sp>
      </p:grpSp>
      <p:grpSp>
        <p:nvGrpSpPr>
          <p:cNvPr id="39" name="Group 38"/>
          <p:cNvGrpSpPr/>
          <p:nvPr/>
        </p:nvGrpSpPr>
        <p:grpSpPr>
          <a:xfrm>
            <a:off x="8454512" y="3159938"/>
            <a:ext cx="1635185" cy="1385059"/>
            <a:chOff x="6720773" y="3154420"/>
            <a:chExt cx="2180247" cy="1846746"/>
          </a:xfrm>
        </p:grpSpPr>
        <p:sp>
          <p:nvSpPr>
            <p:cNvPr id="22" name="Rounded Rectangle 21"/>
            <p:cNvSpPr/>
            <p:nvPr/>
          </p:nvSpPr>
          <p:spPr>
            <a:xfrm>
              <a:off x="6720773" y="3154420"/>
              <a:ext cx="2180247" cy="1807535"/>
            </a:xfrm>
            <a:prstGeom prst="roundRect">
              <a:avLst>
                <a:gd name="adj" fmla="val 9840"/>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TextBox 14"/>
            <p:cNvSpPr txBox="1"/>
            <p:nvPr/>
          </p:nvSpPr>
          <p:spPr>
            <a:xfrm>
              <a:off x="6933305" y="3242397"/>
              <a:ext cx="1755182" cy="861775"/>
            </a:xfrm>
            <a:prstGeom prst="rect">
              <a:avLst/>
            </a:prstGeom>
            <a:noFill/>
          </p:spPr>
          <p:txBody>
            <a:bodyPr wrap="none" rtlCol="0">
              <a:spAutoFit/>
            </a:bodyPr>
            <a:lstStyle/>
            <a:p>
              <a:pPr algn="ctr"/>
              <a:r>
                <a:rPr lang="ja-JP"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実行可能な</a:t>
              </a:r>
              <a:br>
                <a:rPr dirty="0">
                  <a:latin typeface="Arial" panose="020B0604020202020204" pitchFamily="34" charset="0"/>
                  <a:ea typeface="ＭＳ Ｐゴシック" panose="020B0600070205080204" pitchFamily="50" charset="-128"/>
                  <a:cs typeface="Arial" panose="020B0604020202020204" pitchFamily="34" charset="0"/>
                </a:rPr>
              </a:br>
              <a:r>
                <a:rPr lang="ja-JP"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結果</a:t>
              </a:r>
            </a:p>
          </p:txBody>
        </p:sp>
        <p:sp>
          <p:nvSpPr>
            <p:cNvPr id="19" name="TextBox 18"/>
            <p:cNvSpPr txBox="1"/>
            <p:nvPr/>
          </p:nvSpPr>
          <p:spPr>
            <a:xfrm>
              <a:off x="7124750" y="4139391"/>
              <a:ext cx="1428170" cy="861775"/>
            </a:xfrm>
            <a:prstGeom prst="rect">
              <a:avLst/>
            </a:prstGeom>
            <a:noFill/>
          </p:spPr>
          <p:txBody>
            <a:bodyPr wrap="none" rtlCol="0">
              <a:spAutoFit/>
            </a:bodyPr>
            <a:lstStyle/>
            <a:p>
              <a:pPr algn="ct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組織の</a:t>
              </a:r>
              <a:br>
                <a:rPr>
                  <a:latin typeface="Arial" panose="020B0604020202020204" pitchFamily="34" charset="0"/>
                  <a:ea typeface="ＭＳ Ｐゴシック" panose="020B0600070205080204" pitchFamily="50" charset="-128"/>
                  <a:cs typeface="Arial" panose="020B0604020202020204" pitchFamily="34" charset="0"/>
                </a:rPr>
              </a:b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プロセスに</a:t>
              </a:r>
              <a:br>
                <a:rPr>
                  <a:latin typeface="Arial" panose="020B0604020202020204" pitchFamily="34" charset="0"/>
                  <a:ea typeface="ＭＳ Ｐゴシック" panose="020B0600070205080204" pitchFamily="50" charset="-128"/>
                  <a:cs typeface="Arial" panose="020B0604020202020204" pitchFamily="34" charset="0"/>
                </a:rPr>
              </a:b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組み込まれる</a:t>
              </a:r>
            </a:p>
          </p:txBody>
        </p:sp>
      </p:grpSp>
      <p:grpSp>
        <p:nvGrpSpPr>
          <p:cNvPr id="37" name="Group 36"/>
          <p:cNvGrpSpPr/>
          <p:nvPr/>
        </p:nvGrpSpPr>
        <p:grpSpPr>
          <a:xfrm>
            <a:off x="4230748" y="3583735"/>
            <a:ext cx="1635185" cy="534195"/>
            <a:chOff x="591164" y="4700232"/>
            <a:chExt cx="2180247" cy="712259"/>
          </a:xfrm>
        </p:grpSpPr>
        <p:sp>
          <p:nvSpPr>
            <p:cNvPr id="24" name="Rounded Rectangle 23"/>
            <p:cNvSpPr/>
            <p:nvPr/>
          </p:nvSpPr>
          <p:spPr>
            <a:xfrm>
              <a:off x="591164" y="4700232"/>
              <a:ext cx="2180247" cy="685853"/>
            </a:xfrm>
            <a:prstGeom prst="roundRect">
              <a:avLst>
                <a:gd name="adj" fmla="val 9840"/>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 name="TextBox 15"/>
            <p:cNvSpPr txBox="1"/>
            <p:nvPr/>
          </p:nvSpPr>
          <p:spPr>
            <a:xfrm>
              <a:off x="1308616" y="4739643"/>
              <a:ext cx="707887" cy="400109"/>
            </a:xfrm>
            <a:prstGeom prst="rect">
              <a:avLst/>
            </a:prstGeom>
            <a:noFill/>
          </p:spPr>
          <p:txBody>
            <a:bodyPr wrap="none" rtlCol="0">
              <a:spAutoFit/>
            </a:bodyPr>
            <a:lstStyle/>
            <a:p>
              <a:pPr algn="ctr"/>
              <a:r>
                <a:rPr lang="ja-JP" sz="135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解釈</a:t>
              </a:r>
              <a:endParaRPr lang="ja-JP" sz="1350"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20" name="TextBox 19"/>
            <p:cNvSpPr txBox="1"/>
            <p:nvPr/>
          </p:nvSpPr>
          <p:spPr>
            <a:xfrm>
              <a:off x="859269" y="5043160"/>
              <a:ext cx="1644040" cy="369331"/>
            </a:xfrm>
            <a:prstGeom prst="rect">
              <a:avLst/>
            </a:prstGeom>
            <a:noFill/>
          </p:spPr>
          <p:txBody>
            <a:bodyPr wrap="none" rtlCol="0">
              <a:spAutoFit/>
            </a:bodyPr>
            <a:lstStyle/>
            <a:p>
              <a:pPr algn="ct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なぜ重要なのか</a:t>
              </a:r>
            </a:p>
          </p:txBody>
        </p:sp>
      </p:grpSp>
      <p:grpSp>
        <p:nvGrpSpPr>
          <p:cNvPr id="38" name="Group 37"/>
          <p:cNvGrpSpPr/>
          <p:nvPr/>
        </p:nvGrpSpPr>
        <p:grpSpPr>
          <a:xfrm>
            <a:off x="6370541" y="3583732"/>
            <a:ext cx="1635185" cy="532393"/>
            <a:chOff x="9491754" y="4687363"/>
            <a:chExt cx="2180247" cy="709857"/>
          </a:xfrm>
        </p:grpSpPr>
        <p:sp>
          <p:nvSpPr>
            <p:cNvPr id="23" name="Rounded Rectangle 22"/>
            <p:cNvSpPr/>
            <p:nvPr/>
          </p:nvSpPr>
          <p:spPr>
            <a:xfrm>
              <a:off x="9491754" y="4687363"/>
              <a:ext cx="2180247" cy="685853"/>
            </a:xfrm>
            <a:prstGeom prst="roundRect">
              <a:avLst>
                <a:gd name="adj" fmla="val 9840"/>
              </a:avLst>
            </a:prstGeom>
            <a:solidFill>
              <a:schemeClr val="accent4">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7" name="TextBox 16"/>
            <p:cNvSpPr txBox="1"/>
            <p:nvPr/>
          </p:nvSpPr>
          <p:spPr>
            <a:xfrm>
              <a:off x="10255877" y="4714455"/>
              <a:ext cx="707887" cy="400109"/>
            </a:xfrm>
            <a:prstGeom prst="rect">
              <a:avLst/>
            </a:prstGeom>
            <a:noFill/>
          </p:spPr>
          <p:txBody>
            <a:bodyPr wrap="none" rtlCol="0">
              <a:spAutoFit/>
            </a:bodyPr>
            <a:lstStyle/>
            <a:p>
              <a:pPr algn="ctr"/>
              <a:r>
                <a:rPr lang="ja-JP" sz="135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接続</a:t>
              </a:r>
              <a:endParaRPr lang="ja-JP" sz="1350"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TextBox 20"/>
            <p:cNvSpPr txBox="1"/>
            <p:nvPr/>
          </p:nvSpPr>
          <p:spPr>
            <a:xfrm>
              <a:off x="9915203" y="5027888"/>
              <a:ext cx="1370460" cy="369332"/>
            </a:xfrm>
            <a:prstGeom prst="rect">
              <a:avLst/>
            </a:prstGeom>
            <a:noFill/>
          </p:spPr>
          <p:txBody>
            <a:bodyPr wrap="none" rtlCol="0">
              <a:spAutoFit/>
            </a:bodyPr>
            <a:lstStyle/>
            <a:p>
              <a:pPr algn="ctr"/>
              <a:r>
                <a:rPr lang="ja-JP" sz="12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フィットさせる</a:t>
              </a:r>
            </a:p>
          </p:txBody>
        </p:sp>
      </p:grpSp>
      <p:sp>
        <p:nvSpPr>
          <p:cNvPr id="30" name="Rounded Rectangle 29"/>
          <p:cNvSpPr/>
          <p:nvPr/>
        </p:nvSpPr>
        <p:spPr>
          <a:xfrm>
            <a:off x="3850990" y="1707531"/>
            <a:ext cx="4584459" cy="1180214"/>
          </a:xfrm>
          <a:prstGeom prst="roundRect">
            <a:avLst>
              <a:gd name="adj" fmla="val 8559"/>
            </a:avLst>
          </a:prstGeom>
          <a:solidFill>
            <a:srgbClr val="534B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Rectangle 30"/>
          <p:cNvSpPr/>
          <p:nvPr/>
        </p:nvSpPr>
        <p:spPr>
          <a:xfrm>
            <a:off x="3811115" y="2319247"/>
            <a:ext cx="4673012" cy="616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TextBox 33"/>
          <p:cNvSpPr txBox="1"/>
          <p:nvPr/>
        </p:nvSpPr>
        <p:spPr>
          <a:xfrm>
            <a:off x="4829397" y="1755414"/>
            <a:ext cx="1936749" cy="461665"/>
          </a:xfrm>
          <a:prstGeom prst="rect">
            <a:avLst/>
          </a:prstGeom>
          <a:noFill/>
        </p:spPr>
        <p:txBody>
          <a:bodyPr wrap="none" rtlCol="0">
            <a:spAutoFit/>
          </a:bodyPr>
          <a:lstStyle/>
          <a:p>
            <a:r>
              <a:rPr lang="ja-JP" sz="2400" dirty="0">
                <a:latin typeface="Arial" panose="020B0604020202020204" pitchFamily="34" charset="0"/>
                <a:ea typeface="ＭＳ Ｐゴシック" panose="020B0600070205080204" pitchFamily="50" charset="-128"/>
                <a:cs typeface="Arial" panose="020B0604020202020204" pitchFamily="34" charset="0"/>
              </a:rPr>
              <a:t>データの収集</a:t>
            </a:r>
          </a:p>
        </p:txBody>
      </p:sp>
      <p:grpSp>
        <p:nvGrpSpPr>
          <p:cNvPr id="54" name="Group 53"/>
          <p:cNvGrpSpPr/>
          <p:nvPr/>
        </p:nvGrpSpPr>
        <p:grpSpPr>
          <a:xfrm>
            <a:off x="3850988" y="2382703"/>
            <a:ext cx="2248786" cy="505042"/>
            <a:chOff x="3102652" y="2314029"/>
            <a:chExt cx="2998382" cy="673389"/>
          </a:xfrm>
        </p:grpSpPr>
        <p:sp>
          <p:nvSpPr>
            <p:cNvPr id="32" name="Rounded Rectangle 7"/>
            <p:cNvSpPr/>
            <p:nvPr/>
          </p:nvSpPr>
          <p:spPr>
            <a:xfrm>
              <a:off x="3102652" y="2314029"/>
              <a:ext cx="2998382" cy="673389"/>
            </a:xfrm>
            <a:custGeom>
              <a:avLst/>
              <a:gdLst>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368603 w 5050465"/>
                <a:gd name="connsiteY1" fmla="*/ 74427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368603 w 5050465"/>
                <a:gd name="connsiteY1" fmla="*/ 74427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4915779 w 5050465"/>
                <a:gd name="connsiteY2" fmla="*/ 1601964 h 1601964"/>
                <a:gd name="connsiteX3" fmla="*/ 134686 w 5050465"/>
                <a:gd name="connsiteY3" fmla="*/ 1601964 h 1601964"/>
                <a:gd name="connsiteX4" fmla="*/ 0 w 5050465"/>
                <a:gd name="connsiteY4" fmla="*/ 1467278 h 1601964"/>
                <a:gd name="connsiteX5" fmla="*/ 0 w 5050465"/>
                <a:gd name="connsiteY5" fmla="*/ 163031 h 1601964"/>
                <a:gd name="connsiteX0" fmla="*/ 0 w 4915779"/>
                <a:gd name="connsiteY0" fmla="*/ 147957 h 1586890"/>
                <a:gd name="connsiteX1" fmla="*/ 4912242 w 4915779"/>
                <a:gd name="connsiteY1" fmla="*/ 179855 h 1586890"/>
                <a:gd name="connsiteX2" fmla="*/ 4915779 w 4915779"/>
                <a:gd name="connsiteY2" fmla="*/ 1586890 h 1586890"/>
                <a:gd name="connsiteX3" fmla="*/ 134686 w 4915779"/>
                <a:gd name="connsiteY3" fmla="*/ 1586890 h 1586890"/>
                <a:gd name="connsiteX4" fmla="*/ 0 w 4915779"/>
                <a:gd name="connsiteY4" fmla="*/ 1452204 h 1586890"/>
                <a:gd name="connsiteX5" fmla="*/ 0 w 4915779"/>
                <a:gd name="connsiteY5" fmla="*/ 147957 h 1586890"/>
                <a:gd name="connsiteX0" fmla="*/ 0 w 4915779"/>
                <a:gd name="connsiteY0" fmla="*/ 89900 h 1528833"/>
                <a:gd name="connsiteX1" fmla="*/ 4912242 w 4915779"/>
                <a:gd name="connsiteY1" fmla="*/ 121798 h 1528833"/>
                <a:gd name="connsiteX2" fmla="*/ 4915779 w 4915779"/>
                <a:gd name="connsiteY2" fmla="*/ 1528833 h 1528833"/>
                <a:gd name="connsiteX3" fmla="*/ 134686 w 4915779"/>
                <a:gd name="connsiteY3" fmla="*/ 1528833 h 1528833"/>
                <a:gd name="connsiteX4" fmla="*/ 0 w 4915779"/>
                <a:gd name="connsiteY4" fmla="*/ 1394147 h 1528833"/>
                <a:gd name="connsiteX5" fmla="*/ 0 w 4915779"/>
                <a:gd name="connsiteY5" fmla="*/ 89900 h 1528833"/>
                <a:gd name="connsiteX0" fmla="*/ 0 w 4915779"/>
                <a:gd name="connsiteY0" fmla="*/ 0 h 1438933"/>
                <a:gd name="connsiteX1" fmla="*/ 4912242 w 4915779"/>
                <a:gd name="connsiteY1" fmla="*/ 31898 h 1438933"/>
                <a:gd name="connsiteX2" fmla="*/ 4915779 w 4915779"/>
                <a:gd name="connsiteY2" fmla="*/ 1438933 h 1438933"/>
                <a:gd name="connsiteX3" fmla="*/ 134686 w 4915779"/>
                <a:gd name="connsiteY3" fmla="*/ 1438933 h 1438933"/>
                <a:gd name="connsiteX4" fmla="*/ 0 w 4915779"/>
                <a:gd name="connsiteY4" fmla="*/ 1304247 h 1438933"/>
                <a:gd name="connsiteX5" fmla="*/ 0 w 4915779"/>
                <a:gd name="connsiteY5" fmla="*/ 0 h 1438933"/>
                <a:gd name="connsiteX0" fmla="*/ 0 w 4915779"/>
                <a:gd name="connsiteY0" fmla="*/ 733646 h 1407035"/>
                <a:gd name="connsiteX1" fmla="*/ 4912242 w 4915779"/>
                <a:gd name="connsiteY1" fmla="*/ 0 h 1407035"/>
                <a:gd name="connsiteX2" fmla="*/ 4915779 w 4915779"/>
                <a:gd name="connsiteY2" fmla="*/ 1407035 h 1407035"/>
                <a:gd name="connsiteX3" fmla="*/ 134686 w 4915779"/>
                <a:gd name="connsiteY3" fmla="*/ 1407035 h 1407035"/>
                <a:gd name="connsiteX4" fmla="*/ 0 w 4915779"/>
                <a:gd name="connsiteY4" fmla="*/ 1272349 h 1407035"/>
                <a:gd name="connsiteX5" fmla="*/ 0 w 4915779"/>
                <a:gd name="connsiteY5" fmla="*/ 733646 h 1407035"/>
                <a:gd name="connsiteX0" fmla="*/ 0 w 4954772"/>
                <a:gd name="connsiteY0" fmla="*/ 53163 h 726552"/>
                <a:gd name="connsiteX1" fmla="*/ 4954772 w 4954772"/>
                <a:gd name="connsiteY1" fmla="*/ 0 h 726552"/>
                <a:gd name="connsiteX2" fmla="*/ 4915779 w 4954772"/>
                <a:gd name="connsiteY2" fmla="*/ 726552 h 726552"/>
                <a:gd name="connsiteX3" fmla="*/ 134686 w 4954772"/>
                <a:gd name="connsiteY3" fmla="*/ 726552 h 726552"/>
                <a:gd name="connsiteX4" fmla="*/ 0 w 4954772"/>
                <a:gd name="connsiteY4" fmla="*/ 591866 h 726552"/>
                <a:gd name="connsiteX5" fmla="*/ 0 w 4954772"/>
                <a:gd name="connsiteY5" fmla="*/ 53163 h 726552"/>
                <a:gd name="connsiteX0" fmla="*/ 0 w 4922875"/>
                <a:gd name="connsiteY0" fmla="*/ 53163 h 726552"/>
                <a:gd name="connsiteX1" fmla="*/ 4922875 w 4922875"/>
                <a:gd name="connsiteY1" fmla="*/ 0 h 726552"/>
                <a:gd name="connsiteX2" fmla="*/ 4915779 w 4922875"/>
                <a:gd name="connsiteY2" fmla="*/ 726552 h 726552"/>
                <a:gd name="connsiteX3" fmla="*/ 134686 w 4922875"/>
                <a:gd name="connsiteY3" fmla="*/ 726552 h 726552"/>
                <a:gd name="connsiteX4" fmla="*/ 0 w 4922875"/>
                <a:gd name="connsiteY4" fmla="*/ 591866 h 726552"/>
                <a:gd name="connsiteX5" fmla="*/ 0 w 4922875"/>
                <a:gd name="connsiteY5" fmla="*/ 53163 h 726552"/>
                <a:gd name="connsiteX0" fmla="*/ 0 w 4922875"/>
                <a:gd name="connsiteY0" fmla="*/ 31897 h 705286"/>
                <a:gd name="connsiteX1" fmla="*/ 4922875 w 4922875"/>
                <a:gd name="connsiteY1" fmla="*/ 0 h 705286"/>
                <a:gd name="connsiteX2" fmla="*/ 4915779 w 4922875"/>
                <a:gd name="connsiteY2" fmla="*/ 705286 h 705286"/>
                <a:gd name="connsiteX3" fmla="*/ 134686 w 4922875"/>
                <a:gd name="connsiteY3" fmla="*/ 705286 h 705286"/>
                <a:gd name="connsiteX4" fmla="*/ 0 w 4922875"/>
                <a:gd name="connsiteY4" fmla="*/ 570600 h 705286"/>
                <a:gd name="connsiteX5" fmla="*/ 0 w 4922875"/>
                <a:gd name="connsiteY5" fmla="*/ 31897 h 705286"/>
                <a:gd name="connsiteX0" fmla="*/ 0 w 4915781"/>
                <a:gd name="connsiteY0" fmla="*/ 10632 h 684021"/>
                <a:gd name="connsiteX1" fmla="*/ 2998382 w 4915781"/>
                <a:gd name="connsiteY1" fmla="*/ 0 h 684021"/>
                <a:gd name="connsiteX2" fmla="*/ 4915779 w 4915781"/>
                <a:gd name="connsiteY2" fmla="*/ 684021 h 684021"/>
                <a:gd name="connsiteX3" fmla="*/ 134686 w 4915781"/>
                <a:gd name="connsiteY3" fmla="*/ 684021 h 684021"/>
                <a:gd name="connsiteX4" fmla="*/ 0 w 4915781"/>
                <a:gd name="connsiteY4" fmla="*/ 549335 h 684021"/>
                <a:gd name="connsiteX5" fmla="*/ 0 w 4915781"/>
                <a:gd name="connsiteY5" fmla="*/ 10632 h 684021"/>
                <a:gd name="connsiteX0" fmla="*/ 0 w 2998382"/>
                <a:gd name="connsiteY0" fmla="*/ 10632 h 684021"/>
                <a:gd name="connsiteX1" fmla="*/ 2998382 w 2998382"/>
                <a:gd name="connsiteY1" fmla="*/ 0 h 684021"/>
                <a:gd name="connsiteX2" fmla="*/ 2991286 w 2998382"/>
                <a:gd name="connsiteY2" fmla="*/ 684021 h 684021"/>
                <a:gd name="connsiteX3" fmla="*/ 134686 w 2998382"/>
                <a:gd name="connsiteY3" fmla="*/ 684021 h 684021"/>
                <a:gd name="connsiteX4" fmla="*/ 0 w 2998382"/>
                <a:gd name="connsiteY4" fmla="*/ 549335 h 684021"/>
                <a:gd name="connsiteX5" fmla="*/ 0 w 2998382"/>
                <a:gd name="connsiteY5" fmla="*/ 10632 h 684021"/>
                <a:gd name="connsiteX0" fmla="*/ 0 w 2998382"/>
                <a:gd name="connsiteY0" fmla="*/ 0 h 673389"/>
                <a:gd name="connsiteX1" fmla="*/ 2998382 w 2998382"/>
                <a:gd name="connsiteY1" fmla="*/ 1 h 673389"/>
                <a:gd name="connsiteX2" fmla="*/ 2991286 w 2998382"/>
                <a:gd name="connsiteY2" fmla="*/ 673389 h 673389"/>
                <a:gd name="connsiteX3" fmla="*/ 134686 w 2998382"/>
                <a:gd name="connsiteY3" fmla="*/ 673389 h 673389"/>
                <a:gd name="connsiteX4" fmla="*/ 0 w 2998382"/>
                <a:gd name="connsiteY4" fmla="*/ 538703 h 673389"/>
                <a:gd name="connsiteX5" fmla="*/ 0 w 2998382"/>
                <a:gd name="connsiteY5" fmla="*/ 0 h 67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382" h="673389">
                  <a:moveTo>
                    <a:pt x="0" y="0"/>
                  </a:moveTo>
                  <a:lnTo>
                    <a:pt x="2998382" y="1"/>
                  </a:lnTo>
                  <a:cubicBezTo>
                    <a:pt x="2996017" y="242185"/>
                    <a:pt x="2993651" y="431205"/>
                    <a:pt x="2991286" y="673389"/>
                  </a:cubicBezTo>
                  <a:lnTo>
                    <a:pt x="134686" y="673389"/>
                  </a:lnTo>
                  <a:cubicBezTo>
                    <a:pt x="60301" y="673389"/>
                    <a:pt x="0" y="613088"/>
                    <a:pt x="0" y="538703"/>
                  </a:cubicBezTo>
                  <a:lnTo>
                    <a:pt x="0"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TextBox 34"/>
            <p:cNvSpPr txBox="1"/>
            <p:nvPr/>
          </p:nvSpPr>
          <p:spPr>
            <a:xfrm>
              <a:off x="3128108" y="2358336"/>
              <a:ext cx="1851363" cy="533480"/>
            </a:xfrm>
            <a:prstGeom prst="rect">
              <a:avLst/>
            </a:prstGeom>
            <a:noFill/>
          </p:spPr>
          <p:txBody>
            <a:bodyPr wrap="none" rtlCol="0">
              <a:spAutoFit/>
            </a:bodyPr>
            <a:lstStyle/>
            <a:p>
              <a:r>
                <a:rPr lang="ja-JP" sz="20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データ蓄積</a:t>
              </a:r>
            </a:p>
          </p:txBody>
        </p:sp>
      </p:grpSp>
      <p:grpSp>
        <p:nvGrpSpPr>
          <p:cNvPr id="55" name="Group 54"/>
          <p:cNvGrpSpPr/>
          <p:nvPr/>
        </p:nvGrpSpPr>
        <p:grpSpPr>
          <a:xfrm>
            <a:off x="6187496" y="2382703"/>
            <a:ext cx="2248787" cy="505042"/>
            <a:chOff x="6217994" y="2314029"/>
            <a:chExt cx="2998382" cy="673389"/>
          </a:xfrm>
        </p:grpSpPr>
        <p:sp>
          <p:nvSpPr>
            <p:cNvPr id="33" name="Rounded Rectangle 7"/>
            <p:cNvSpPr/>
            <p:nvPr/>
          </p:nvSpPr>
          <p:spPr>
            <a:xfrm flipH="1">
              <a:off x="6217994" y="2314029"/>
              <a:ext cx="2998382" cy="673389"/>
            </a:xfrm>
            <a:custGeom>
              <a:avLst/>
              <a:gdLst>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134686 w 5050465"/>
                <a:gd name="connsiteY1" fmla="*/ 0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368603 w 5050465"/>
                <a:gd name="connsiteY1" fmla="*/ 74427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34686 h 1573619"/>
                <a:gd name="connsiteX1" fmla="*/ 368603 w 5050465"/>
                <a:gd name="connsiteY1" fmla="*/ 74427 h 1573619"/>
                <a:gd name="connsiteX2" fmla="*/ 4915779 w 5050465"/>
                <a:gd name="connsiteY2" fmla="*/ 0 h 1573619"/>
                <a:gd name="connsiteX3" fmla="*/ 5050465 w 5050465"/>
                <a:gd name="connsiteY3" fmla="*/ 134686 h 1573619"/>
                <a:gd name="connsiteX4" fmla="*/ 5050465 w 5050465"/>
                <a:gd name="connsiteY4" fmla="*/ 1438933 h 1573619"/>
                <a:gd name="connsiteX5" fmla="*/ 4915779 w 5050465"/>
                <a:gd name="connsiteY5" fmla="*/ 1573619 h 1573619"/>
                <a:gd name="connsiteX6" fmla="*/ 134686 w 5050465"/>
                <a:gd name="connsiteY6" fmla="*/ 1573619 h 1573619"/>
                <a:gd name="connsiteX7" fmla="*/ 0 w 5050465"/>
                <a:gd name="connsiteY7" fmla="*/ 1438933 h 1573619"/>
                <a:gd name="connsiteX8" fmla="*/ 0 w 5050465"/>
                <a:gd name="connsiteY8" fmla="*/ 134686 h 1573619"/>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57632 h 1596565"/>
                <a:gd name="connsiteX1" fmla="*/ 4915779 w 5050465"/>
                <a:gd name="connsiteY1" fmla="*/ 22946 h 1596565"/>
                <a:gd name="connsiteX2" fmla="*/ 5050465 w 5050465"/>
                <a:gd name="connsiteY2" fmla="*/ 157632 h 1596565"/>
                <a:gd name="connsiteX3" fmla="*/ 5050465 w 5050465"/>
                <a:gd name="connsiteY3" fmla="*/ 1461879 h 1596565"/>
                <a:gd name="connsiteX4" fmla="*/ 4915779 w 5050465"/>
                <a:gd name="connsiteY4" fmla="*/ 1596565 h 1596565"/>
                <a:gd name="connsiteX5" fmla="*/ 134686 w 5050465"/>
                <a:gd name="connsiteY5" fmla="*/ 1596565 h 1596565"/>
                <a:gd name="connsiteX6" fmla="*/ 0 w 5050465"/>
                <a:gd name="connsiteY6" fmla="*/ 1461879 h 1596565"/>
                <a:gd name="connsiteX7" fmla="*/ 0 w 5050465"/>
                <a:gd name="connsiteY7" fmla="*/ 157632 h 1596565"/>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5050465 w 5050465"/>
                <a:gd name="connsiteY2" fmla="*/ 1467278 h 1601964"/>
                <a:gd name="connsiteX3" fmla="*/ 4915779 w 5050465"/>
                <a:gd name="connsiteY3" fmla="*/ 1601964 h 1601964"/>
                <a:gd name="connsiteX4" fmla="*/ 134686 w 5050465"/>
                <a:gd name="connsiteY4" fmla="*/ 1601964 h 1601964"/>
                <a:gd name="connsiteX5" fmla="*/ 0 w 5050465"/>
                <a:gd name="connsiteY5" fmla="*/ 1467278 h 1601964"/>
                <a:gd name="connsiteX6" fmla="*/ 0 w 5050465"/>
                <a:gd name="connsiteY6" fmla="*/ 163031 h 1601964"/>
                <a:gd name="connsiteX0" fmla="*/ 0 w 5050465"/>
                <a:gd name="connsiteY0" fmla="*/ 163031 h 1601964"/>
                <a:gd name="connsiteX1" fmla="*/ 5050465 w 5050465"/>
                <a:gd name="connsiteY1" fmla="*/ 163031 h 1601964"/>
                <a:gd name="connsiteX2" fmla="*/ 4915779 w 5050465"/>
                <a:gd name="connsiteY2" fmla="*/ 1601964 h 1601964"/>
                <a:gd name="connsiteX3" fmla="*/ 134686 w 5050465"/>
                <a:gd name="connsiteY3" fmla="*/ 1601964 h 1601964"/>
                <a:gd name="connsiteX4" fmla="*/ 0 w 5050465"/>
                <a:gd name="connsiteY4" fmla="*/ 1467278 h 1601964"/>
                <a:gd name="connsiteX5" fmla="*/ 0 w 5050465"/>
                <a:gd name="connsiteY5" fmla="*/ 163031 h 1601964"/>
                <a:gd name="connsiteX0" fmla="*/ 0 w 4915779"/>
                <a:gd name="connsiteY0" fmla="*/ 147957 h 1586890"/>
                <a:gd name="connsiteX1" fmla="*/ 4912242 w 4915779"/>
                <a:gd name="connsiteY1" fmla="*/ 179855 h 1586890"/>
                <a:gd name="connsiteX2" fmla="*/ 4915779 w 4915779"/>
                <a:gd name="connsiteY2" fmla="*/ 1586890 h 1586890"/>
                <a:gd name="connsiteX3" fmla="*/ 134686 w 4915779"/>
                <a:gd name="connsiteY3" fmla="*/ 1586890 h 1586890"/>
                <a:gd name="connsiteX4" fmla="*/ 0 w 4915779"/>
                <a:gd name="connsiteY4" fmla="*/ 1452204 h 1586890"/>
                <a:gd name="connsiteX5" fmla="*/ 0 w 4915779"/>
                <a:gd name="connsiteY5" fmla="*/ 147957 h 1586890"/>
                <a:gd name="connsiteX0" fmla="*/ 0 w 4915779"/>
                <a:gd name="connsiteY0" fmla="*/ 89900 h 1528833"/>
                <a:gd name="connsiteX1" fmla="*/ 4912242 w 4915779"/>
                <a:gd name="connsiteY1" fmla="*/ 121798 h 1528833"/>
                <a:gd name="connsiteX2" fmla="*/ 4915779 w 4915779"/>
                <a:gd name="connsiteY2" fmla="*/ 1528833 h 1528833"/>
                <a:gd name="connsiteX3" fmla="*/ 134686 w 4915779"/>
                <a:gd name="connsiteY3" fmla="*/ 1528833 h 1528833"/>
                <a:gd name="connsiteX4" fmla="*/ 0 w 4915779"/>
                <a:gd name="connsiteY4" fmla="*/ 1394147 h 1528833"/>
                <a:gd name="connsiteX5" fmla="*/ 0 w 4915779"/>
                <a:gd name="connsiteY5" fmla="*/ 89900 h 1528833"/>
                <a:gd name="connsiteX0" fmla="*/ 0 w 4915779"/>
                <a:gd name="connsiteY0" fmla="*/ 0 h 1438933"/>
                <a:gd name="connsiteX1" fmla="*/ 4912242 w 4915779"/>
                <a:gd name="connsiteY1" fmla="*/ 31898 h 1438933"/>
                <a:gd name="connsiteX2" fmla="*/ 4915779 w 4915779"/>
                <a:gd name="connsiteY2" fmla="*/ 1438933 h 1438933"/>
                <a:gd name="connsiteX3" fmla="*/ 134686 w 4915779"/>
                <a:gd name="connsiteY3" fmla="*/ 1438933 h 1438933"/>
                <a:gd name="connsiteX4" fmla="*/ 0 w 4915779"/>
                <a:gd name="connsiteY4" fmla="*/ 1304247 h 1438933"/>
                <a:gd name="connsiteX5" fmla="*/ 0 w 4915779"/>
                <a:gd name="connsiteY5" fmla="*/ 0 h 1438933"/>
                <a:gd name="connsiteX0" fmla="*/ 0 w 4915779"/>
                <a:gd name="connsiteY0" fmla="*/ 733646 h 1407035"/>
                <a:gd name="connsiteX1" fmla="*/ 4912242 w 4915779"/>
                <a:gd name="connsiteY1" fmla="*/ 0 h 1407035"/>
                <a:gd name="connsiteX2" fmla="*/ 4915779 w 4915779"/>
                <a:gd name="connsiteY2" fmla="*/ 1407035 h 1407035"/>
                <a:gd name="connsiteX3" fmla="*/ 134686 w 4915779"/>
                <a:gd name="connsiteY3" fmla="*/ 1407035 h 1407035"/>
                <a:gd name="connsiteX4" fmla="*/ 0 w 4915779"/>
                <a:gd name="connsiteY4" fmla="*/ 1272349 h 1407035"/>
                <a:gd name="connsiteX5" fmla="*/ 0 w 4915779"/>
                <a:gd name="connsiteY5" fmla="*/ 733646 h 1407035"/>
                <a:gd name="connsiteX0" fmla="*/ 0 w 4954772"/>
                <a:gd name="connsiteY0" fmla="*/ 53163 h 726552"/>
                <a:gd name="connsiteX1" fmla="*/ 4954772 w 4954772"/>
                <a:gd name="connsiteY1" fmla="*/ 0 h 726552"/>
                <a:gd name="connsiteX2" fmla="*/ 4915779 w 4954772"/>
                <a:gd name="connsiteY2" fmla="*/ 726552 h 726552"/>
                <a:gd name="connsiteX3" fmla="*/ 134686 w 4954772"/>
                <a:gd name="connsiteY3" fmla="*/ 726552 h 726552"/>
                <a:gd name="connsiteX4" fmla="*/ 0 w 4954772"/>
                <a:gd name="connsiteY4" fmla="*/ 591866 h 726552"/>
                <a:gd name="connsiteX5" fmla="*/ 0 w 4954772"/>
                <a:gd name="connsiteY5" fmla="*/ 53163 h 726552"/>
                <a:gd name="connsiteX0" fmla="*/ 0 w 4922875"/>
                <a:gd name="connsiteY0" fmla="*/ 53163 h 726552"/>
                <a:gd name="connsiteX1" fmla="*/ 4922875 w 4922875"/>
                <a:gd name="connsiteY1" fmla="*/ 0 h 726552"/>
                <a:gd name="connsiteX2" fmla="*/ 4915779 w 4922875"/>
                <a:gd name="connsiteY2" fmla="*/ 726552 h 726552"/>
                <a:gd name="connsiteX3" fmla="*/ 134686 w 4922875"/>
                <a:gd name="connsiteY3" fmla="*/ 726552 h 726552"/>
                <a:gd name="connsiteX4" fmla="*/ 0 w 4922875"/>
                <a:gd name="connsiteY4" fmla="*/ 591866 h 726552"/>
                <a:gd name="connsiteX5" fmla="*/ 0 w 4922875"/>
                <a:gd name="connsiteY5" fmla="*/ 53163 h 726552"/>
                <a:gd name="connsiteX0" fmla="*/ 0 w 4922875"/>
                <a:gd name="connsiteY0" fmla="*/ 31897 h 705286"/>
                <a:gd name="connsiteX1" fmla="*/ 4922875 w 4922875"/>
                <a:gd name="connsiteY1" fmla="*/ 0 h 705286"/>
                <a:gd name="connsiteX2" fmla="*/ 4915779 w 4922875"/>
                <a:gd name="connsiteY2" fmla="*/ 705286 h 705286"/>
                <a:gd name="connsiteX3" fmla="*/ 134686 w 4922875"/>
                <a:gd name="connsiteY3" fmla="*/ 705286 h 705286"/>
                <a:gd name="connsiteX4" fmla="*/ 0 w 4922875"/>
                <a:gd name="connsiteY4" fmla="*/ 570600 h 705286"/>
                <a:gd name="connsiteX5" fmla="*/ 0 w 4922875"/>
                <a:gd name="connsiteY5" fmla="*/ 31897 h 705286"/>
                <a:gd name="connsiteX0" fmla="*/ 0 w 4915781"/>
                <a:gd name="connsiteY0" fmla="*/ 10632 h 684021"/>
                <a:gd name="connsiteX1" fmla="*/ 2998382 w 4915781"/>
                <a:gd name="connsiteY1" fmla="*/ 0 h 684021"/>
                <a:gd name="connsiteX2" fmla="*/ 4915779 w 4915781"/>
                <a:gd name="connsiteY2" fmla="*/ 684021 h 684021"/>
                <a:gd name="connsiteX3" fmla="*/ 134686 w 4915781"/>
                <a:gd name="connsiteY3" fmla="*/ 684021 h 684021"/>
                <a:gd name="connsiteX4" fmla="*/ 0 w 4915781"/>
                <a:gd name="connsiteY4" fmla="*/ 549335 h 684021"/>
                <a:gd name="connsiteX5" fmla="*/ 0 w 4915781"/>
                <a:gd name="connsiteY5" fmla="*/ 10632 h 684021"/>
                <a:gd name="connsiteX0" fmla="*/ 0 w 2998382"/>
                <a:gd name="connsiteY0" fmla="*/ 10632 h 684021"/>
                <a:gd name="connsiteX1" fmla="*/ 2998382 w 2998382"/>
                <a:gd name="connsiteY1" fmla="*/ 0 h 684021"/>
                <a:gd name="connsiteX2" fmla="*/ 2991286 w 2998382"/>
                <a:gd name="connsiteY2" fmla="*/ 684021 h 684021"/>
                <a:gd name="connsiteX3" fmla="*/ 134686 w 2998382"/>
                <a:gd name="connsiteY3" fmla="*/ 684021 h 684021"/>
                <a:gd name="connsiteX4" fmla="*/ 0 w 2998382"/>
                <a:gd name="connsiteY4" fmla="*/ 549335 h 684021"/>
                <a:gd name="connsiteX5" fmla="*/ 0 w 2998382"/>
                <a:gd name="connsiteY5" fmla="*/ 10632 h 684021"/>
                <a:gd name="connsiteX0" fmla="*/ 0 w 2998382"/>
                <a:gd name="connsiteY0" fmla="*/ 0 h 673389"/>
                <a:gd name="connsiteX1" fmla="*/ 2998382 w 2998382"/>
                <a:gd name="connsiteY1" fmla="*/ 1 h 673389"/>
                <a:gd name="connsiteX2" fmla="*/ 2991286 w 2998382"/>
                <a:gd name="connsiteY2" fmla="*/ 673389 h 673389"/>
                <a:gd name="connsiteX3" fmla="*/ 134686 w 2998382"/>
                <a:gd name="connsiteY3" fmla="*/ 673389 h 673389"/>
                <a:gd name="connsiteX4" fmla="*/ 0 w 2998382"/>
                <a:gd name="connsiteY4" fmla="*/ 538703 h 673389"/>
                <a:gd name="connsiteX5" fmla="*/ 0 w 2998382"/>
                <a:gd name="connsiteY5" fmla="*/ 0 h 67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382" h="673389">
                  <a:moveTo>
                    <a:pt x="0" y="0"/>
                  </a:moveTo>
                  <a:lnTo>
                    <a:pt x="2998382" y="1"/>
                  </a:lnTo>
                  <a:cubicBezTo>
                    <a:pt x="2996017" y="242185"/>
                    <a:pt x="2993651" y="431205"/>
                    <a:pt x="2991286" y="673389"/>
                  </a:cubicBezTo>
                  <a:lnTo>
                    <a:pt x="134686" y="673389"/>
                  </a:lnTo>
                  <a:cubicBezTo>
                    <a:pt x="60301" y="673389"/>
                    <a:pt x="0" y="613088"/>
                    <a:pt x="0" y="538703"/>
                  </a:cubicBez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6" name="TextBox 35"/>
            <p:cNvSpPr txBox="1"/>
            <p:nvPr/>
          </p:nvSpPr>
          <p:spPr>
            <a:xfrm>
              <a:off x="6476437" y="2358336"/>
              <a:ext cx="2535310" cy="533480"/>
            </a:xfrm>
            <a:prstGeom prst="rect">
              <a:avLst/>
            </a:prstGeom>
            <a:noFill/>
          </p:spPr>
          <p:txBody>
            <a:bodyPr wrap="none" rtlCol="0">
              <a:spAutoFit/>
            </a:bodyPr>
            <a:lstStyle/>
            <a:p>
              <a:r>
                <a:rPr lang="ja-JP" sz="20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データの関連性</a:t>
              </a:r>
            </a:p>
          </p:txBody>
        </p:sp>
      </p:grpSp>
      <p:grpSp>
        <p:nvGrpSpPr>
          <p:cNvPr id="52" name="Group 51"/>
          <p:cNvGrpSpPr/>
          <p:nvPr/>
        </p:nvGrpSpPr>
        <p:grpSpPr>
          <a:xfrm>
            <a:off x="1970567" y="3071405"/>
            <a:ext cx="4009352" cy="1531088"/>
            <a:chOff x="595423" y="3232298"/>
            <a:chExt cx="5345802" cy="2041451"/>
          </a:xfrm>
        </p:grpSpPr>
        <p:sp>
          <p:nvSpPr>
            <p:cNvPr id="41" name="Rounded Rectangle 40"/>
            <p:cNvSpPr/>
            <p:nvPr/>
          </p:nvSpPr>
          <p:spPr>
            <a:xfrm>
              <a:off x="595423" y="3232298"/>
              <a:ext cx="2507229" cy="2041451"/>
            </a:xfrm>
            <a:prstGeom prst="roundRect">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Rounded Rectangle 41"/>
            <p:cNvSpPr/>
            <p:nvPr/>
          </p:nvSpPr>
          <p:spPr>
            <a:xfrm>
              <a:off x="3472858" y="3761984"/>
              <a:ext cx="2468367" cy="1033302"/>
            </a:xfrm>
            <a:prstGeom prst="roundRect">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cxnSp>
          <p:nvCxnSpPr>
            <p:cNvPr id="46" name="Straight Connector 45"/>
            <p:cNvCxnSpPr>
              <a:stCxn id="41" idx="3"/>
              <a:endCxn id="42" idx="1"/>
            </p:cNvCxnSpPr>
            <p:nvPr/>
          </p:nvCxnSpPr>
          <p:spPr>
            <a:xfrm>
              <a:off x="3102652" y="4253024"/>
              <a:ext cx="370206" cy="25611"/>
            </a:xfrm>
            <a:prstGeom prst="line">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cxnSp>
      </p:grpSp>
      <p:grpSp>
        <p:nvGrpSpPr>
          <p:cNvPr id="53" name="Group 52"/>
          <p:cNvGrpSpPr/>
          <p:nvPr/>
        </p:nvGrpSpPr>
        <p:grpSpPr>
          <a:xfrm>
            <a:off x="6270617" y="3090613"/>
            <a:ext cx="3941696" cy="1531088"/>
            <a:chOff x="6328822" y="3257909"/>
            <a:chExt cx="5255595" cy="2041451"/>
          </a:xfrm>
        </p:grpSpPr>
        <p:sp>
          <p:nvSpPr>
            <p:cNvPr id="43" name="Rounded Rectangle 42"/>
            <p:cNvSpPr/>
            <p:nvPr/>
          </p:nvSpPr>
          <p:spPr>
            <a:xfrm>
              <a:off x="9077188" y="3257909"/>
              <a:ext cx="2507229" cy="2041451"/>
            </a:xfrm>
            <a:prstGeom prst="roundRect">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44" name="Rounded Rectangle 43"/>
            <p:cNvSpPr/>
            <p:nvPr/>
          </p:nvSpPr>
          <p:spPr>
            <a:xfrm>
              <a:off x="6328822" y="3764884"/>
              <a:ext cx="2468367" cy="1033302"/>
            </a:xfrm>
            <a:prstGeom prst="roundRect">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cxnSp>
          <p:nvCxnSpPr>
            <p:cNvPr id="47" name="Straight Connector 46"/>
            <p:cNvCxnSpPr>
              <a:stCxn id="44" idx="3"/>
              <a:endCxn id="43" idx="1"/>
            </p:cNvCxnSpPr>
            <p:nvPr/>
          </p:nvCxnSpPr>
          <p:spPr>
            <a:xfrm flipV="1">
              <a:off x="8797189" y="4278635"/>
              <a:ext cx="279999" cy="2900"/>
            </a:xfrm>
            <a:prstGeom prst="line">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cxnSp>
      </p:grpSp>
      <p:cxnSp>
        <p:nvCxnSpPr>
          <p:cNvPr id="57" name="Straight Connector 56"/>
          <p:cNvCxnSpPr>
            <a:stCxn id="42" idx="2"/>
          </p:cNvCxnSpPr>
          <p:nvPr/>
        </p:nvCxnSpPr>
        <p:spPr>
          <a:xfrm>
            <a:off x="5054282" y="4243646"/>
            <a:ext cx="811650" cy="801291"/>
          </a:xfrm>
          <a:prstGeom prst="line">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a:stCxn id="44" idx="2"/>
          </p:cNvCxnSpPr>
          <p:nvPr/>
        </p:nvCxnSpPr>
        <p:spPr>
          <a:xfrm flipH="1">
            <a:off x="6270617" y="4245820"/>
            <a:ext cx="925638" cy="862278"/>
          </a:xfrm>
          <a:prstGeom prst="line">
            <a:avLst/>
          </a:prstGeom>
          <a:noFill/>
          <a:ln w="19050">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cxnSp>
      <p:grpSp>
        <p:nvGrpSpPr>
          <p:cNvPr id="63" name="Group 62"/>
          <p:cNvGrpSpPr/>
          <p:nvPr/>
        </p:nvGrpSpPr>
        <p:grpSpPr>
          <a:xfrm>
            <a:off x="5278408" y="5047111"/>
            <a:ext cx="1635185" cy="514390"/>
            <a:chOff x="591164" y="4700232"/>
            <a:chExt cx="2180247" cy="685853"/>
          </a:xfrm>
        </p:grpSpPr>
        <p:sp>
          <p:nvSpPr>
            <p:cNvPr id="64" name="Rounded Rectangle 63"/>
            <p:cNvSpPr/>
            <p:nvPr/>
          </p:nvSpPr>
          <p:spPr>
            <a:xfrm>
              <a:off x="591164" y="4700232"/>
              <a:ext cx="2180247" cy="685853"/>
            </a:xfrm>
            <a:prstGeom prst="roundRect">
              <a:avLst>
                <a:gd name="adj" fmla="val 984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65" name="TextBox 64"/>
            <p:cNvSpPr txBox="1"/>
            <p:nvPr/>
          </p:nvSpPr>
          <p:spPr>
            <a:xfrm>
              <a:off x="1199105" y="4781548"/>
              <a:ext cx="964367" cy="553997"/>
            </a:xfrm>
            <a:prstGeom prst="rect">
              <a:avLst/>
            </a:prstGeom>
            <a:noFill/>
          </p:spPr>
          <p:txBody>
            <a:bodyPr wrap="none" rtlCol="0">
              <a:spAutoFit/>
            </a:bodyPr>
            <a:lstStyle/>
            <a:p>
              <a:pPr algn="ctr"/>
              <a:r>
                <a:rPr lang="ja-JP" sz="2100"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50" charset="-128"/>
                  <a:cs typeface="Arial" panose="020B0604020202020204" pitchFamily="34" charset="0"/>
                </a:rPr>
                <a:t>物語</a:t>
              </a:r>
              <a:endParaRPr lang="ja-JP" sz="2100"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grpSp>
    </p:spTree>
    <p:extLst>
      <p:ext uri="{BB962C8B-B14F-4D97-AF65-F5344CB8AC3E}">
        <p14:creationId xmlns:p14="http://schemas.microsoft.com/office/powerpoint/2010/main" val="253707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7.40741E-7 L -0.22378 -0.00208 " pathEditMode="relative" rAng="0" ptsTypes="AA">
                                      <p:cBhvr>
                                        <p:cTn id="6" dur="2000" fill="hold"/>
                                        <p:tgtEl>
                                          <p:spTgt spid="54"/>
                                        </p:tgtEl>
                                        <p:attrNameLst>
                                          <p:attrName>ppt_x</p:attrName>
                                          <p:attrName>ppt_y</p:attrName>
                                        </p:attrNameLst>
                                      </p:cBhvr>
                                      <p:rCtr x="-11198" y="-116"/>
                                    </p:animMotion>
                                  </p:childTnLst>
                                </p:cTn>
                              </p:par>
                              <p:par>
                                <p:cTn id="7" presetID="42" presetClass="path" presetSubtype="0" accel="50000" decel="50000" fill="hold" nodeType="withEffect">
                                  <p:stCondLst>
                                    <p:cond delay="0"/>
                                  </p:stCondLst>
                                  <p:childTnLst>
                                    <p:animMotion origin="layout" path="M 3.88889E-6 7.40741E-7 L 0.21215 -0.00046 " pathEditMode="relative" rAng="0" ptsTypes="AA">
                                      <p:cBhvr>
                                        <p:cTn id="8" dur="2000" fill="hold"/>
                                        <p:tgtEl>
                                          <p:spTgt spid="55"/>
                                        </p:tgtEl>
                                        <p:attrNameLst>
                                          <p:attrName>ppt_x</p:attrName>
                                          <p:attrName>ppt_y</p:attrName>
                                        </p:attrNameLst>
                                      </p:cBhvr>
                                      <p:rCtr x="10608" y="-2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righ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500"/>
                                        <p:tgtEl>
                                          <p:spTgt spid="57"/>
                                        </p:tgtEl>
                                      </p:cBhvr>
                                    </p:animEffect>
                                  </p:childTnLst>
                                </p:cTn>
                              </p:par>
                              <p:par>
                                <p:cTn id="40" presetID="22" presetClass="entr" presetSubtype="1"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up)">
                                      <p:cBhvr>
                                        <p:cTn id="42" dur="500"/>
                                        <p:tgtEl>
                                          <p:spTgt spid="59"/>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データに基づく物語を計画する</a:t>
            </a:r>
          </a:p>
        </p:txBody>
      </p:sp>
      <p:sp>
        <p:nvSpPr>
          <p:cNvPr id="3" name="Text Placeholder 2"/>
          <p:cNvSpPr>
            <a:spLocks noGrp="1"/>
          </p:cNvSpPr>
          <p:nvPr>
            <p:ph idx="1"/>
          </p:nvPr>
        </p:nvSpPr>
        <p:spPr/>
        <p:txBody>
          <a:bodyPr>
            <a:normAutofit/>
          </a:bodyPr>
          <a:lstStyle/>
          <a:p>
            <a:pPr marL="514350" indent="-514350">
              <a:buFont typeface="+mj-lt"/>
              <a:buAutoNum type="arabicPeriod" startAt="2"/>
            </a:pPr>
            <a:r>
              <a:rPr lang="ja-JP" dirty="0"/>
              <a:t>読者を知る必要があります</a:t>
            </a:r>
          </a:p>
          <a:p>
            <a:pPr lvl="1"/>
            <a:r>
              <a:rPr lang="ja-JP" dirty="0"/>
              <a:t>期待</a:t>
            </a:r>
          </a:p>
          <a:p>
            <a:pPr lvl="1"/>
            <a:r>
              <a:rPr lang="ja-JP" dirty="0"/>
              <a:t>前提条件</a:t>
            </a:r>
          </a:p>
          <a:p>
            <a:pPr lvl="1"/>
            <a:r>
              <a:rPr lang="ja-JP" dirty="0"/>
              <a:t>スキルレベル</a:t>
            </a:r>
          </a:p>
          <a:p>
            <a:pPr lvl="1"/>
            <a:r>
              <a:rPr lang="ja-JP" dirty="0"/>
              <a:t>技術力</a:t>
            </a:r>
          </a:p>
          <a:p>
            <a:pPr lvl="1"/>
            <a:endParaRPr lang="ja-JP" dirty="0"/>
          </a:p>
          <a:p>
            <a:endParaRPr lang="ja-JP" dirty="0"/>
          </a:p>
          <a:p>
            <a:endParaRPr lang="ja-JP" dirty="0"/>
          </a:p>
        </p:txBody>
      </p:sp>
    </p:spTree>
    <p:extLst>
      <p:ext uri="{BB962C8B-B14F-4D97-AF65-F5344CB8AC3E}">
        <p14:creationId xmlns:p14="http://schemas.microsoft.com/office/powerpoint/2010/main" val="454770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レポートのスタイルと配信</a:t>
            </a:r>
          </a:p>
        </p:txBody>
      </p:sp>
      <p:sp>
        <p:nvSpPr>
          <p:cNvPr id="3" name="Text Placeholder 2"/>
          <p:cNvSpPr>
            <a:spLocks noGrp="1"/>
          </p:cNvSpPr>
          <p:nvPr>
            <p:ph idx="1"/>
          </p:nvPr>
        </p:nvSpPr>
        <p:spPr/>
        <p:txBody>
          <a:bodyPr>
            <a:normAutofit/>
          </a:bodyPr>
          <a:lstStyle/>
          <a:p>
            <a:pPr marL="0" indent="0">
              <a:buNone/>
            </a:pPr>
            <a:r>
              <a:rPr lang="ja-JP" dirty="0"/>
              <a:t>3.データに基づく物語のタイプ</a:t>
            </a:r>
          </a:p>
          <a:p>
            <a:pPr lvl="1"/>
            <a:r>
              <a:rPr lang="ja-JP" dirty="0"/>
              <a:t>作者主導型 – </a:t>
            </a:r>
          </a:p>
          <a:p>
            <a:pPr lvl="2"/>
            <a:r>
              <a:rPr lang="ja-JP" dirty="0"/>
              <a:t>あるレポートから次のレポートへのフローを完全に制御する </a:t>
            </a:r>
          </a:p>
          <a:p>
            <a:pPr lvl="2"/>
            <a:r>
              <a:rPr lang="ja-JP" dirty="0"/>
              <a:t>インタラクティブ性は限定的</a:t>
            </a:r>
          </a:p>
          <a:p>
            <a:pPr lvl="2"/>
            <a:r>
              <a:rPr lang="ja-JP" dirty="0"/>
              <a:t>メッセージの伝達が重視されている</a:t>
            </a:r>
          </a:p>
          <a:p>
            <a:pPr lvl="2"/>
            <a:r>
              <a:rPr lang="ja-JP" dirty="0"/>
              <a:t>成果物には、スライドショー、講義、または読み取り専用のレポートが含まれる</a:t>
            </a:r>
          </a:p>
          <a:p>
            <a:pPr lvl="1"/>
            <a:r>
              <a:rPr lang="ja-JP" dirty="0"/>
              <a:t>読者主導型 – </a:t>
            </a:r>
          </a:p>
          <a:p>
            <a:pPr lvl="2"/>
            <a:r>
              <a:rPr lang="ja-JP" dirty="0"/>
              <a:t>あるレポートから次のレポートへのフローを限定的に制御する </a:t>
            </a:r>
          </a:p>
          <a:p>
            <a:pPr lvl="2"/>
            <a:r>
              <a:rPr lang="ja-JP" dirty="0"/>
              <a:t>データの吟味が目標</a:t>
            </a:r>
          </a:p>
          <a:p>
            <a:pPr lvl="2"/>
            <a:r>
              <a:rPr lang="ja-JP" dirty="0"/>
              <a:t>インタラクティブ性はかなり便利</a:t>
            </a:r>
          </a:p>
          <a:p>
            <a:pPr lvl="2"/>
            <a:r>
              <a:rPr lang="ja-JP" dirty="0"/>
              <a:t>メッセージの伝達はほとんどなし</a:t>
            </a:r>
          </a:p>
          <a:p>
            <a:endParaRPr lang="ja-JP" dirty="0"/>
          </a:p>
          <a:p>
            <a:endParaRPr lang="ja-JP" dirty="0"/>
          </a:p>
        </p:txBody>
      </p:sp>
    </p:spTree>
    <p:extLst>
      <p:ext uri="{BB962C8B-B14F-4D97-AF65-F5344CB8AC3E}">
        <p14:creationId xmlns:p14="http://schemas.microsoft.com/office/powerpoint/2010/main" val="238824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視覚化を特定する</a:t>
            </a:r>
          </a:p>
        </p:txBody>
      </p:sp>
      <p:sp>
        <p:nvSpPr>
          <p:cNvPr id="3" name="Content Placeholder 2"/>
          <p:cNvSpPr>
            <a:spLocks noGrp="1"/>
          </p:cNvSpPr>
          <p:nvPr>
            <p:ph idx="1"/>
          </p:nvPr>
        </p:nvSpPr>
        <p:spPr/>
        <p:txBody>
          <a:bodyPr/>
          <a:lstStyle/>
          <a:p>
            <a:pPr marL="0" indent="0">
              <a:buNone/>
            </a:pPr>
            <a:r>
              <a:rPr lang="ja-JP"/>
              <a:t>ストーリーボードの作成</a:t>
            </a:r>
          </a:p>
          <a:p>
            <a:pPr marL="0" indent="0">
              <a:spcBef>
                <a:spcPts val="0"/>
              </a:spcBef>
              <a:buNone/>
            </a:pPr>
            <a:r>
              <a:rPr lang="en-US"/>
              <a:t>		</a:t>
            </a:r>
            <a:r>
              <a:rPr lang="ja-JP" sz="2400" i="1" dirty="0"/>
              <a:t>物語のビジョンを描くプロセス</a:t>
            </a:r>
          </a:p>
          <a:p>
            <a:pPr marL="0" indent="0">
              <a:buNone/>
            </a:pPr>
            <a:endParaRPr lang="ja-JP" sz="2400" dirty="0"/>
          </a:p>
        </p:txBody>
      </p:sp>
      <p:sp>
        <p:nvSpPr>
          <p:cNvPr id="7" name="TextBox 6"/>
          <p:cNvSpPr txBox="1"/>
          <p:nvPr/>
        </p:nvSpPr>
        <p:spPr>
          <a:xfrm>
            <a:off x="3125192" y="2212789"/>
            <a:ext cx="987771"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スケッチ</a:t>
            </a:r>
          </a:p>
        </p:txBody>
      </p:sp>
      <p:sp>
        <p:nvSpPr>
          <p:cNvPr id="8" name="TextBox 7"/>
          <p:cNvSpPr txBox="1"/>
          <p:nvPr/>
        </p:nvSpPr>
        <p:spPr>
          <a:xfrm>
            <a:off x="5578132" y="2212789"/>
            <a:ext cx="84189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ゴール</a:t>
            </a:r>
          </a:p>
        </p:txBody>
      </p:sp>
      <p:sp>
        <p:nvSpPr>
          <p:cNvPr id="9" name="TextBox 8"/>
          <p:cNvSpPr txBox="1"/>
          <p:nvPr/>
        </p:nvSpPr>
        <p:spPr>
          <a:xfrm>
            <a:off x="7477311" y="2177159"/>
            <a:ext cx="1912703"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インタラクティブ性</a:t>
            </a:r>
          </a:p>
        </p:txBody>
      </p:sp>
      <p:sp>
        <p:nvSpPr>
          <p:cNvPr id="4" name="Rectangle 3"/>
          <p:cNvSpPr/>
          <p:nvPr/>
        </p:nvSpPr>
        <p:spPr>
          <a:xfrm>
            <a:off x="2710618" y="5584225"/>
            <a:ext cx="1668163"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Rectangle 4"/>
          <p:cNvSpPr/>
          <p:nvPr/>
        </p:nvSpPr>
        <p:spPr>
          <a:xfrm>
            <a:off x="4576488" y="5584224"/>
            <a:ext cx="2631989"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6" name="Rectangle 5"/>
          <p:cNvSpPr/>
          <p:nvPr/>
        </p:nvSpPr>
        <p:spPr>
          <a:xfrm>
            <a:off x="7331307" y="5571868"/>
            <a:ext cx="2150076" cy="128532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2999353" y="5698503"/>
            <a:ext cx="964887" cy="1037202"/>
          </a:xfrm>
          <a:prstGeom prst="rect">
            <a:avLst/>
          </a:prstGeom>
        </p:spPr>
      </p:pic>
      <p:pic>
        <p:nvPicPr>
          <p:cNvPr id="12" name="Picture 11"/>
          <p:cNvPicPr>
            <a:picLocks noChangeAspect="1"/>
          </p:cNvPicPr>
          <p:nvPr/>
        </p:nvPicPr>
        <p:blipFill>
          <a:blip r:embed="rId4"/>
          <a:stretch>
            <a:fillRect/>
          </a:stretch>
        </p:blipFill>
        <p:spPr>
          <a:xfrm>
            <a:off x="4641379" y="5871383"/>
            <a:ext cx="2441954" cy="701821"/>
          </a:xfrm>
          <a:prstGeom prst="rect">
            <a:avLst/>
          </a:prstGeom>
        </p:spPr>
      </p:pic>
      <p:sp>
        <p:nvSpPr>
          <p:cNvPr id="13" name="TextBox 12"/>
          <p:cNvSpPr txBox="1"/>
          <p:nvPr/>
        </p:nvSpPr>
        <p:spPr>
          <a:xfrm>
            <a:off x="7739335" y="6029861"/>
            <a:ext cx="56938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なし</a:t>
            </a:r>
          </a:p>
        </p:txBody>
      </p:sp>
      <p:sp>
        <p:nvSpPr>
          <p:cNvPr id="14" name="Rectangle 13"/>
          <p:cNvSpPr/>
          <p:nvPr/>
        </p:nvSpPr>
        <p:spPr>
          <a:xfrm>
            <a:off x="2710618" y="2674946"/>
            <a:ext cx="1668163"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Rectangle 14"/>
          <p:cNvSpPr/>
          <p:nvPr/>
        </p:nvSpPr>
        <p:spPr>
          <a:xfrm>
            <a:off x="4576488" y="2674945"/>
            <a:ext cx="2631989"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6" name="Rectangle 15"/>
          <p:cNvSpPr/>
          <p:nvPr/>
        </p:nvSpPr>
        <p:spPr>
          <a:xfrm>
            <a:off x="7331307" y="2662589"/>
            <a:ext cx="2150076" cy="128532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7" name="TextBox 16"/>
          <p:cNvSpPr txBox="1"/>
          <p:nvPr/>
        </p:nvSpPr>
        <p:spPr>
          <a:xfrm>
            <a:off x="7739335" y="3120582"/>
            <a:ext cx="569387"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なし</a:t>
            </a:r>
          </a:p>
        </p:txBody>
      </p:sp>
      <p:grpSp>
        <p:nvGrpSpPr>
          <p:cNvPr id="24" name="Group 23"/>
          <p:cNvGrpSpPr/>
          <p:nvPr/>
        </p:nvGrpSpPr>
        <p:grpSpPr>
          <a:xfrm>
            <a:off x="2710617" y="4115029"/>
            <a:ext cx="6770766" cy="1288498"/>
            <a:chOff x="1259216" y="3657823"/>
            <a:chExt cx="6770766" cy="1288498"/>
          </a:xfrm>
        </p:grpSpPr>
        <p:sp>
          <p:nvSpPr>
            <p:cNvPr id="20" name="Rectangle 19"/>
            <p:cNvSpPr/>
            <p:nvPr/>
          </p:nvSpPr>
          <p:spPr>
            <a:xfrm>
              <a:off x="1259216" y="3670180"/>
              <a:ext cx="1668163"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Rectangle 20"/>
            <p:cNvSpPr/>
            <p:nvPr/>
          </p:nvSpPr>
          <p:spPr>
            <a:xfrm>
              <a:off x="3125086" y="3670179"/>
              <a:ext cx="2631989" cy="127614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2" name="Rectangle 21"/>
            <p:cNvSpPr/>
            <p:nvPr/>
          </p:nvSpPr>
          <p:spPr>
            <a:xfrm>
              <a:off x="5879906" y="3657823"/>
              <a:ext cx="2150076" cy="1285321"/>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3" name="TextBox 22"/>
            <p:cNvSpPr txBox="1"/>
            <p:nvPr/>
          </p:nvSpPr>
          <p:spPr>
            <a:xfrm>
              <a:off x="6025910" y="3872939"/>
              <a:ext cx="1858068" cy="954107"/>
            </a:xfrm>
            <a:prstGeom prst="rect">
              <a:avLst/>
            </a:prstGeom>
            <a:noFill/>
          </p:spPr>
          <p:txBody>
            <a:bodyPr wrap="square" rtlCol="0">
              <a:spAutoFit/>
            </a:bodyPr>
            <a:lstStyle/>
            <a:p>
              <a:r>
                <a:rPr lang="ja-JP" sz="1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棒グラフや円グラフのドリルダウン</a:t>
              </a:r>
            </a:p>
            <a:p>
              <a:r>
                <a:rPr lang="ja-JP" sz="1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すべてに対するカスタムフィルター</a:t>
              </a:r>
            </a:p>
          </p:txBody>
        </p:sp>
      </p:grpSp>
      <p:pic>
        <p:nvPicPr>
          <p:cNvPr id="25" name="Picture 24"/>
          <p:cNvPicPr>
            <a:picLocks noChangeAspect="1"/>
          </p:cNvPicPr>
          <p:nvPr/>
        </p:nvPicPr>
        <p:blipFill>
          <a:blip r:embed="rId5"/>
          <a:stretch>
            <a:fillRect/>
          </a:stretch>
        </p:blipFill>
        <p:spPr>
          <a:xfrm>
            <a:off x="3057494" y="2704587"/>
            <a:ext cx="848602" cy="1193895"/>
          </a:xfrm>
          <a:prstGeom prst="rect">
            <a:avLst/>
          </a:prstGeom>
        </p:spPr>
      </p:pic>
      <p:pic>
        <p:nvPicPr>
          <p:cNvPr id="26" name="Picture 25"/>
          <p:cNvPicPr>
            <a:picLocks noChangeAspect="1"/>
          </p:cNvPicPr>
          <p:nvPr/>
        </p:nvPicPr>
        <p:blipFill>
          <a:blip r:embed="rId6"/>
          <a:stretch>
            <a:fillRect/>
          </a:stretch>
        </p:blipFill>
        <p:spPr>
          <a:xfrm>
            <a:off x="2916126" y="4194388"/>
            <a:ext cx="1131341" cy="1131341"/>
          </a:xfrm>
          <a:prstGeom prst="rect">
            <a:avLst/>
          </a:prstGeom>
        </p:spPr>
      </p:pic>
      <p:pic>
        <p:nvPicPr>
          <p:cNvPr id="27" name="Picture 26"/>
          <p:cNvPicPr>
            <a:picLocks noChangeAspect="1"/>
          </p:cNvPicPr>
          <p:nvPr/>
        </p:nvPicPr>
        <p:blipFill>
          <a:blip r:embed="rId7"/>
          <a:stretch>
            <a:fillRect/>
          </a:stretch>
        </p:blipFill>
        <p:spPr>
          <a:xfrm>
            <a:off x="4693841" y="3212333"/>
            <a:ext cx="2337033" cy="351057"/>
          </a:xfrm>
          <a:prstGeom prst="rect">
            <a:avLst/>
          </a:prstGeom>
        </p:spPr>
      </p:pic>
      <p:pic>
        <p:nvPicPr>
          <p:cNvPr id="28" name="Picture 27"/>
          <p:cNvPicPr>
            <a:picLocks noChangeAspect="1"/>
          </p:cNvPicPr>
          <p:nvPr/>
        </p:nvPicPr>
        <p:blipFill>
          <a:blip r:embed="rId8"/>
          <a:stretch>
            <a:fillRect/>
          </a:stretch>
        </p:blipFill>
        <p:spPr>
          <a:xfrm>
            <a:off x="4611254" y="4551022"/>
            <a:ext cx="2502204" cy="399013"/>
          </a:xfrm>
          <a:prstGeom prst="rect">
            <a:avLst/>
          </a:prstGeom>
        </p:spPr>
      </p:pic>
    </p:spTree>
    <p:extLst>
      <p:ext uri="{BB962C8B-B14F-4D97-AF65-F5344CB8AC3E}">
        <p14:creationId xmlns:p14="http://schemas.microsoft.com/office/powerpoint/2010/main" val="68774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t>ユニット1</a:t>
            </a:r>
            <a:br/>
            <a:r>
              <a:rPr lang="ja-JP"/>
              <a:t>Power BI for Excelの紹介</a:t>
            </a:r>
            <a:endParaRPr lang="ja-JP"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44574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物語を理解する</a:t>
            </a:r>
          </a:p>
        </p:txBody>
      </p:sp>
      <p:sp>
        <p:nvSpPr>
          <p:cNvPr id="3" name="Content Placeholder 2"/>
          <p:cNvSpPr>
            <a:spLocks noGrp="1"/>
          </p:cNvSpPr>
          <p:nvPr>
            <p:ph idx="1"/>
          </p:nvPr>
        </p:nvSpPr>
        <p:spPr/>
        <p:txBody>
          <a:bodyPr/>
          <a:lstStyle/>
          <a:p>
            <a:pPr marL="0" indent="0">
              <a:buNone/>
            </a:pPr>
            <a:r>
              <a:rPr lang="ja-JP" dirty="0"/>
              <a:t>4.物語が情報を伝達するためには、ある直行ルートを進まなければなりません。それがより直接的に目的地に向かうほど良いです</a:t>
            </a:r>
          </a:p>
          <a:p>
            <a:pPr marL="0" indent="0">
              <a:buNone/>
            </a:pPr>
            <a:endParaRPr lang="ja-JP" dirty="0"/>
          </a:p>
          <a:p>
            <a:r>
              <a:rPr lang="ja-JP" dirty="0"/>
              <a:t>各物語には、次の4つの重要な要素があります。</a:t>
            </a:r>
          </a:p>
          <a:p>
            <a:endParaRPr lang="ja-JP" sz="1600" dirty="0"/>
          </a:p>
          <a:p>
            <a:pPr lvl="1"/>
            <a:r>
              <a:rPr lang="ja-JP" dirty="0"/>
              <a:t>出だしの場面</a:t>
            </a:r>
          </a:p>
          <a:p>
            <a:pPr lvl="1"/>
            <a:r>
              <a:rPr lang="ja-JP" dirty="0"/>
              <a:t>登場人物の発展とプロットの生成</a:t>
            </a:r>
          </a:p>
          <a:p>
            <a:pPr lvl="2"/>
            <a:r>
              <a:rPr lang="ja-JP" dirty="0"/>
              <a:t>主人公とライバルの特定</a:t>
            </a:r>
          </a:p>
          <a:p>
            <a:pPr lvl="1"/>
            <a:r>
              <a:rPr lang="ja-JP" dirty="0"/>
              <a:t>予期せぬプロットの展開と難題</a:t>
            </a:r>
          </a:p>
          <a:p>
            <a:pPr lvl="1"/>
            <a:r>
              <a:rPr lang="ja-JP" dirty="0"/>
              <a:t>終了</a:t>
            </a:r>
          </a:p>
        </p:txBody>
      </p:sp>
      <p:sp>
        <p:nvSpPr>
          <p:cNvPr id="8" name="Rectangle 7"/>
          <p:cNvSpPr/>
          <p:nvPr/>
        </p:nvSpPr>
        <p:spPr>
          <a:xfrm>
            <a:off x="3193226" y="3467978"/>
            <a:ext cx="8282893" cy="461665"/>
          </a:xfrm>
          <a:prstGeom prst="rect">
            <a:avLst/>
          </a:prstGeom>
        </p:spPr>
        <p:txBody>
          <a:bodyPr wrap="square">
            <a:spAutoFit/>
          </a:bodyPr>
          <a:lstStyle/>
          <a:p>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ビジネスプロセス、ファクト、またはイベントのイントロ </a:t>
            </a:r>
          </a:p>
        </p:txBody>
      </p:sp>
      <p:sp>
        <p:nvSpPr>
          <p:cNvPr id="9" name="Rectangle 8"/>
          <p:cNvSpPr/>
          <p:nvPr/>
        </p:nvSpPr>
        <p:spPr>
          <a:xfrm>
            <a:off x="5637975" y="4735457"/>
            <a:ext cx="5929185" cy="461665"/>
          </a:xfrm>
          <a:prstGeom prst="rect">
            <a:avLst/>
          </a:prstGeom>
        </p:spPr>
        <p:txBody>
          <a:bodyPr wrap="square">
            <a:spAutoFit/>
          </a:bodyPr>
          <a:lstStyle/>
          <a:p>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出荷コストが売上額の増加を大幅に上回る</a:t>
            </a:r>
          </a:p>
        </p:txBody>
      </p:sp>
      <p:sp>
        <p:nvSpPr>
          <p:cNvPr id="10" name="Rectangle 9"/>
          <p:cNvSpPr/>
          <p:nvPr/>
        </p:nvSpPr>
        <p:spPr>
          <a:xfrm>
            <a:off x="1953230" y="5233410"/>
            <a:ext cx="8045383" cy="830997"/>
          </a:xfrm>
          <a:prstGeom prst="rect">
            <a:avLst/>
          </a:prstGeom>
        </p:spPr>
        <p:txBody>
          <a:bodyPr wrap="square">
            <a:spAutoFit/>
          </a:bodyPr>
          <a:lstStyle/>
          <a:p>
            <a:pPr algn="ctr"/>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マーケティングによる取り組みが最終的な収益を劇的に増加させた結果、このコスト増加の全体的な影響が軽減された</a:t>
            </a:r>
          </a:p>
        </p:txBody>
      </p:sp>
      <p:sp>
        <p:nvSpPr>
          <p:cNvPr id="11" name="Rectangle 10"/>
          <p:cNvSpPr/>
          <p:nvPr/>
        </p:nvSpPr>
        <p:spPr>
          <a:xfrm>
            <a:off x="5975922" y="3923708"/>
            <a:ext cx="4431770" cy="461665"/>
          </a:xfrm>
          <a:prstGeom prst="rect">
            <a:avLst/>
          </a:prstGeom>
        </p:spPr>
        <p:txBody>
          <a:bodyPr wrap="square">
            <a:spAutoFit/>
          </a:bodyPr>
          <a:lstStyle/>
          <a:p>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マーケティングチームの取り組み</a:t>
            </a:r>
          </a:p>
        </p:txBody>
      </p:sp>
      <p:sp>
        <p:nvSpPr>
          <p:cNvPr id="12" name="Rectangle 10">
            <a:extLst>
              <a:ext uri="{FF2B5EF4-FFF2-40B4-BE49-F238E27FC236}">
                <a16:creationId xmlns:a16="http://schemas.microsoft.com/office/drawing/2014/main" id="{D7EC3C1E-6DD2-410E-880A-13914FEA541D}"/>
              </a:ext>
            </a:extLst>
          </p:cNvPr>
          <p:cNvSpPr/>
          <p:nvPr/>
        </p:nvSpPr>
        <p:spPr>
          <a:xfrm>
            <a:off x="4525076" y="4340331"/>
            <a:ext cx="3141848" cy="461665"/>
          </a:xfrm>
          <a:prstGeom prst="rect">
            <a:avLst/>
          </a:prstGeom>
        </p:spPr>
        <p:txBody>
          <a:bodyPr wrap="square">
            <a:spAutoFit/>
          </a:bodyPr>
          <a:lstStyle/>
          <a:p>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出荷コストの高騰 </a:t>
            </a:r>
          </a:p>
        </p:txBody>
      </p:sp>
    </p:spTree>
    <p:extLst>
      <p:ext uri="{BB962C8B-B14F-4D97-AF65-F5344CB8AC3E}">
        <p14:creationId xmlns:p14="http://schemas.microsoft.com/office/powerpoint/2010/main" val="279719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演習2-2：</a:t>
            </a:r>
            <a:r>
              <a:rPr lang="ja-JP" altLang="en-US" dirty="0"/>
              <a:t>データに基づいた物語形式の視覚化</a:t>
            </a:r>
            <a:endParaRPr lang="ja-JP" dirty="0"/>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8207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2.レポートを定義する</a:t>
            </a:r>
          </a:p>
        </p:txBody>
      </p:sp>
      <p:sp>
        <p:nvSpPr>
          <p:cNvPr id="3" name="Content Placeholder 2"/>
          <p:cNvSpPr>
            <a:spLocks noGrp="1"/>
          </p:cNvSpPr>
          <p:nvPr>
            <p:ph idx="1"/>
          </p:nvPr>
        </p:nvSpPr>
        <p:spPr/>
        <p:txBody>
          <a:bodyPr/>
          <a:lstStyle/>
          <a:p>
            <a:r>
              <a:rPr lang="ja-JP"/>
              <a:t>Power Pivotレポートとは？</a:t>
            </a:r>
          </a:p>
          <a:p>
            <a:r>
              <a:rPr lang="ja-JP"/>
              <a:t>レポートを定義する</a:t>
            </a:r>
          </a:p>
          <a:p>
            <a:r>
              <a:rPr lang="ja-JP"/>
              <a:t>データに基づくストーリーテリング</a:t>
            </a:r>
          </a:p>
          <a:p>
            <a:endParaRPr lang="ja-JP" dirty="0"/>
          </a:p>
        </p:txBody>
      </p:sp>
    </p:spTree>
    <p:extLst>
      <p:ext uri="{BB962C8B-B14F-4D97-AF65-F5344CB8AC3E}">
        <p14:creationId xmlns:p14="http://schemas.microsoft.com/office/powerpoint/2010/main" val="1075899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t>ユニット3</a:t>
            </a:r>
            <a:br/>
            <a:r>
              <a:rPr lang="ja-JP"/>
              <a:t>Power Pivotのデータを理解する</a:t>
            </a:r>
            <a:endParaRPr lang="ja-JP" dirty="0"/>
          </a:p>
        </p:txBody>
      </p:sp>
      <p:sp>
        <p:nvSpPr>
          <p:cNvPr id="5" name="Subtitle 4">
            <a:extLst>
              <a:ext uri="{FF2B5EF4-FFF2-40B4-BE49-F238E27FC236}">
                <a16:creationId xmlns:a16="http://schemas.microsoft.com/office/drawing/2014/main" id="{63394DFF-0F30-4F8C-A7BF-C6CAC5AAF5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6675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3.Power Pivotのデータを理解する</a:t>
            </a:r>
          </a:p>
        </p:txBody>
      </p:sp>
      <p:sp>
        <p:nvSpPr>
          <p:cNvPr id="3" name="Content Placeholder 2"/>
          <p:cNvSpPr>
            <a:spLocks noGrp="1"/>
          </p:cNvSpPr>
          <p:nvPr>
            <p:ph idx="1"/>
          </p:nvPr>
        </p:nvSpPr>
        <p:spPr/>
        <p:txBody>
          <a:bodyPr/>
          <a:lstStyle/>
          <a:p>
            <a:r>
              <a:rPr lang="ja-JP" dirty="0"/>
              <a:t>データ</a:t>
            </a:r>
            <a:r>
              <a:rPr lang="ja-JP" altLang="en-US" dirty="0"/>
              <a:t>ソース</a:t>
            </a:r>
            <a:r>
              <a:rPr lang="ja-JP" dirty="0"/>
              <a:t>の用語</a:t>
            </a:r>
          </a:p>
          <a:p>
            <a:r>
              <a:rPr lang="ja-JP" dirty="0"/>
              <a:t>テーブル</a:t>
            </a:r>
          </a:p>
          <a:p>
            <a:r>
              <a:rPr lang="ja-JP" dirty="0"/>
              <a:t>リレーションシップ</a:t>
            </a:r>
          </a:p>
          <a:p>
            <a:r>
              <a:rPr lang="ja-JP" dirty="0"/>
              <a:t>データモデルを診断する</a:t>
            </a:r>
          </a:p>
          <a:p>
            <a:r>
              <a:rPr lang="ja-JP" dirty="0"/>
              <a:t>データモデルスキーマ</a:t>
            </a:r>
          </a:p>
          <a:p>
            <a:endParaRPr lang="ja-JP" dirty="0"/>
          </a:p>
        </p:txBody>
      </p:sp>
    </p:spTree>
    <p:extLst>
      <p:ext uri="{BB962C8B-B14F-4D97-AF65-F5344CB8AC3E}">
        <p14:creationId xmlns:p14="http://schemas.microsoft.com/office/powerpoint/2010/main" val="3238836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ja-JP" dirty="0"/>
              <a:t>トピックA：データソースの用語</a:t>
            </a:r>
            <a:endParaRPr lang="ja-JP" dirty="0"/>
          </a:p>
        </p:txBody>
      </p:sp>
      <p:sp>
        <p:nvSpPr>
          <p:cNvPr id="5" name="Content Placeholder 4"/>
          <p:cNvSpPr>
            <a:spLocks noGrp="1"/>
          </p:cNvSpPr>
          <p:nvPr>
            <p:ph idx="1"/>
          </p:nvPr>
        </p:nvSpPr>
        <p:spPr/>
        <p:txBody>
          <a:bodyPr/>
          <a:lstStyle/>
          <a:p>
            <a:pPr marL="0" indent="0">
              <a:buNone/>
            </a:pPr>
            <a:r>
              <a:rPr lang="ja-JP"/>
              <a:t>用語：</a:t>
            </a:r>
          </a:p>
          <a:p>
            <a:pPr marL="342900" lvl="1" indent="0">
              <a:buNone/>
            </a:pPr>
            <a:r>
              <a:rPr lang="ja-JP"/>
              <a:t>テーブル内にも重要な用語があります。</a:t>
            </a:r>
          </a:p>
          <a:p>
            <a:pPr lvl="2"/>
            <a:r>
              <a:rPr lang="ja-JP"/>
              <a:t>リレーションシップ</a:t>
            </a:r>
          </a:p>
          <a:p>
            <a:pPr lvl="2"/>
            <a:r>
              <a:rPr lang="ja-JP"/>
              <a:t>コネクタ</a:t>
            </a:r>
          </a:p>
          <a:p>
            <a:pPr lvl="2"/>
            <a:r>
              <a:rPr lang="ja-JP"/>
              <a:t>主キー</a:t>
            </a:r>
          </a:p>
          <a:p>
            <a:pPr lvl="2"/>
            <a:r>
              <a:rPr lang="ja-JP"/>
              <a:t>外部キー</a:t>
            </a:r>
          </a:p>
          <a:p>
            <a:endParaRPr lang="ja-JP" dirty="0"/>
          </a:p>
        </p:txBody>
      </p:sp>
      <p:pic>
        <p:nvPicPr>
          <p:cNvPr id="9" name="Picture 8"/>
          <p:cNvPicPr>
            <a:picLocks noChangeAspect="1"/>
          </p:cNvPicPr>
          <p:nvPr/>
        </p:nvPicPr>
        <p:blipFill>
          <a:blip r:embed="rId3"/>
          <a:stretch>
            <a:fillRect/>
          </a:stretch>
        </p:blipFill>
        <p:spPr>
          <a:xfrm>
            <a:off x="3812092" y="3838081"/>
            <a:ext cx="4860293" cy="2656752"/>
          </a:xfrm>
          <a:prstGeom prst="rect">
            <a:avLst/>
          </a:prstGeom>
        </p:spPr>
      </p:pic>
      <p:grpSp>
        <p:nvGrpSpPr>
          <p:cNvPr id="15" name="Group 14"/>
          <p:cNvGrpSpPr/>
          <p:nvPr/>
        </p:nvGrpSpPr>
        <p:grpSpPr>
          <a:xfrm>
            <a:off x="5817342" y="5179520"/>
            <a:ext cx="936016" cy="720666"/>
            <a:chOff x="5941041" y="2932488"/>
            <a:chExt cx="936016" cy="720666"/>
          </a:xfrm>
        </p:grpSpPr>
        <p:sp>
          <p:nvSpPr>
            <p:cNvPr id="10" name="Oval 9"/>
            <p:cNvSpPr/>
            <p:nvPr/>
          </p:nvSpPr>
          <p:spPr>
            <a:xfrm>
              <a:off x="5941041" y="3334344"/>
              <a:ext cx="318810" cy="3188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Oval 10"/>
            <p:cNvSpPr/>
            <p:nvPr/>
          </p:nvSpPr>
          <p:spPr>
            <a:xfrm>
              <a:off x="6558247" y="2932488"/>
              <a:ext cx="318810" cy="3188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
        <p:nvSpPr>
          <p:cNvPr id="13" name="Rectangle 12"/>
          <p:cNvSpPr/>
          <p:nvPr/>
        </p:nvSpPr>
        <p:spPr>
          <a:xfrm>
            <a:off x="3995236" y="5179521"/>
            <a:ext cx="1822106" cy="2250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4" name="Rectangle 13"/>
          <p:cNvSpPr/>
          <p:nvPr/>
        </p:nvSpPr>
        <p:spPr>
          <a:xfrm>
            <a:off x="6774617" y="5398872"/>
            <a:ext cx="1639057" cy="2250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 name="Rectangle 15"/>
          <p:cNvSpPr/>
          <p:nvPr/>
        </p:nvSpPr>
        <p:spPr>
          <a:xfrm>
            <a:off x="5765091" y="5131735"/>
            <a:ext cx="1038115" cy="899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9" name="Group 18"/>
          <p:cNvGrpSpPr/>
          <p:nvPr/>
        </p:nvGrpSpPr>
        <p:grpSpPr>
          <a:xfrm>
            <a:off x="4003944" y="5201290"/>
            <a:ext cx="4418437" cy="444394"/>
            <a:chOff x="4140705" y="3881721"/>
            <a:chExt cx="4418437" cy="444394"/>
          </a:xfrm>
        </p:grpSpPr>
        <p:sp>
          <p:nvSpPr>
            <p:cNvPr id="17" name="Rectangle 16"/>
            <p:cNvSpPr/>
            <p:nvPr/>
          </p:nvSpPr>
          <p:spPr>
            <a:xfrm>
              <a:off x="4140705" y="3881721"/>
              <a:ext cx="1822106" cy="22504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8" name="Rectangle 17"/>
            <p:cNvSpPr/>
            <p:nvPr/>
          </p:nvSpPr>
          <p:spPr>
            <a:xfrm>
              <a:off x="6920085" y="4101072"/>
              <a:ext cx="1639057" cy="22504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
        <p:nvSpPr>
          <p:cNvPr id="20" name="TextBox 19"/>
          <p:cNvSpPr txBox="1"/>
          <p:nvPr/>
        </p:nvSpPr>
        <p:spPr>
          <a:xfrm>
            <a:off x="3593207" y="2159234"/>
            <a:ext cx="8564449" cy="830997"/>
          </a:xfrm>
          <a:prstGeom prst="rect">
            <a:avLst/>
          </a:prstGeom>
          <a:solidFill>
            <a:srgbClr val="FFFFFF"/>
          </a:solidFill>
        </p:spPr>
        <p:txBody>
          <a:bodyPr wrap="square" rtlCol="0">
            <a:noAutofit/>
          </a:bodyPr>
          <a:lstStyle/>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2つのテーブル間の共通性を示します。</a:t>
            </a:r>
          </a:p>
          <a:p>
            <a:endPar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TextBox 20"/>
          <p:cNvSpPr txBox="1"/>
          <p:nvPr/>
        </p:nvSpPr>
        <p:spPr>
          <a:xfrm>
            <a:off x="3593207" y="2159234"/>
            <a:ext cx="8564449" cy="1569660"/>
          </a:xfrm>
          <a:prstGeom prst="rect">
            <a:avLst/>
          </a:prstGeom>
          <a:solidFill>
            <a:srgbClr val="FFFFFF"/>
          </a:solidFill>
        </p:spPr>
        <p:txBody>
          <a:bodyPr wrap="square" rtlCol="0">
            <a:noAutofit/>
          </a:bodyPr>
          <a:lstStyle/>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リレーションシップに関与する列の性質を示します。</a:t>
            </a:r>
          </a:p>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    1 =は、接続された列の固有の値を示します</a:t>
            </a:r>
          </a:p>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    * =は、接続された列に重複する値がある、または</a:t>
            </a:r>
            <a:br>
              <a:rPr dirty="0">
                <a:latin typeface="Arial" panose="020B0604020202020204" pitchFamily="34" charset="0"/>
                <a:ea typeface="ＭＳ Ｐゴシック" panose="020B0600070205080204" pitchFamily="50" charset="-128"/>
                <a:cs typeface="Arial" panose="020B0604020202020204" pitchFamily="34" charset="0"/>
              </a:rPr>
            </a:br>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値がない可能性があることを示します</a:t>
            </a:r>
          </a:p>
        </p:txBody>
      </p:sp>
      <p:sp>
        <p:nvSpPr>
          <p:cNvPr id="22" name="TextBox 21"/>
          <p:cNvSpPr txBox="1"/>
          <p:nvPr/>
        </p:nvSpPr>
        <p:spPr>
          <a:xfrm>
            <a:off x="3593207" y="2159232"/>
            <a:ext cx="8564449" cy="1569662"/>
          </a:xfrm>
          <a:prstGeom prst="rect">
            <a:avLst/>
          </a:prstGeom>
          <a:solidFill>
            <a:srgbClr val="FFFFFF"/>
          </a:solidFill>
        </p:spPr>
        <p:txBody>
          <a:bodyPr wrap="square" rtlCol="0">
            <a:noAutofit/>
          </a:bodyPr>
          <a:lstStyle/>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この列には、テーブル内の各レコードを一意に識別する値が</a:t>
            </a:r>
            <a:br>
              <a:rPr lang="en-US" alt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br>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含まれていることを示します。</a:t>
            </a:r>
          </a:p>
          <a:p>
            <a:endPar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
        <p:nvSpPr>
          <p:cNvPr id="23" name="TextBox 22"/>
          <p:cNvSpPr txBox="1"/>
          <p:nvPr/>
        </p:nvSpPr>
        <p:spPr>
          <a:xfrm>
            <a:off x="3610379" y="2181115"/>
            <a:ext cx="8564449" cy="1200329"/>
          </a:xfrm>
          <a:prstGeom prst="rect">
            <a:avLst/>
          </a:prstGeom>
          <a:solidFill>
            <a:srgbClr val="FFFFFF"/>
          </a:solidFill>
        </p:spPr>
        <p:txBody>
          <a:bodyPr wrap="square" rtlCol="0">
            <a:spAutoFit/>
          </a:bodyPr>
          <a:lstStyle/>
          <a:p>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この列には、別のテーブル内で定義されている値が</a:t>
            </a:r>
            <a:br>
              <a:rPr lang="en-US" alt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br>
            <a:r>
              <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含まれていることを示します。</a:t>
            </a:r>
          </a:p>
          <a:p>
            <a:endParaRPr lang="ja-JP"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886844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トピックB：テーブル</a:t>
            </a:r>
          </a:p>
        </p:txBody>
      </p:sp>
      <p:sp>
        <p:nvSpPr>
          <p:cNvPr id="3" name="Content Placeholder 2"/>
          <p:cNvSpPr>
            <a:spLocks noGrp="1"/>
          </p:cNvSpPr>
          <p:nvPr>
            <p:ph idx="1"/>
          </p:nvPr>
        </p:nvSpPr>
        <p:spPr/>
        <p:txBody>
          <a:bodyPr/>
          <a:lstStyle/>
          <a:p>
            <a:pPr marL="0" indent="0">
              <a:buNone/>
            </a:pPr>
            <a:r>
              <a:rPr lang="ja-JP"/>
              <a:t>データモデルには、テーブルが持つ次の2つのロールが含まれます。</a:t>
            </a:r>
          </a:p>
          <a:p>
            <a:pPr marL="0" indent="0">
              <a:buNone/>
            </a:pPr>
            <a:endParaRPr lang="ja-JP" sz="900" dirty="0"/>
          </a:p>
          <a:p>
            <a:pPr marL="857250" lvl="1" indent="-514350">
              <a:buFont typeface="+mj-lt"/>
              <a:buAutoNum type="arabicPeriod"/>
            </a:pPr>
            <a:r>
              <a:rPr lang="ja-JP"/>
              <a:t>ソーステーブル</a:t>
            </a:r>
          </a:p>
          <a:p>
            <a:pPr marL="857250" lvl="1" indent="-514350">
              <a:buFont typeface="+mj-lt"/>
              <a:buAutoNum type="arabicPeriod"/>
            </a:pPr>
            <a:r>
              <a:rPr lang="ja-JP"/>
              <a:t>マスターテーブル</a:t>
            </a:r>
          </a:p>
          <a:p>
            <a:pPr lvl="2"/>
            <a:endParaRPr lang="ja-JP" sz="1100" dirty="0"/>
          </a:p>
          <a:p>
            <a:pPr lvl="2"/>
            <a:endParaRPr lang="ja-JP" sz="1100" dirty="0"/>
          </a:p>
          <a:p>
            <a:pPr lvl="2"/>
            <a:endParaRPr lang="ja-JP" dirty="0"/>
          </a:p>
          <a:p>
            <a:pPr lvl="2"/>
            <a:endParaRPr lang="ja-JP" dirty="0"/>
          </a:p>
        </p:txBody>
      </p:sp>
      <p:pic>
        <p:nvPicPr>
          <p:cNvPr id="4" name="Picture 3">
            <a:extLst>
              <a:ext uri="{FF2B5EF4-FFF2-40B4-BE49-F238E27FC236}">
                <a16:creationId xmlns:a16="http://schemas.microsoft.com/office/drawing/2014/main" id="{6C568F08-179B-4328-9502-AF3EE5189ED0}"/>
              </a:ext>
            </a:extLst>
          </p:cNvPr>
          <p:cNvPicPr>
            <a:picLocks noChangeAspect="1"/>
          </p:cNvPicPr>
          <p:nvPr/>
        </p:nvPicPr>
        <p:blipFill>
          <a:blip r:embed="rId3"/>
          <a:stretch>
            <a:fillRect/>
          </a:stretch>
        </p:blipFill>
        <p:spPr>
          <a:xfrm>
            <a:off x="1868261" y="3671012"/>
            <a:ext cx="7867650" cy="1504950"/>
          </a:xfrm>
          <a:prstGeom prst="rect">
            <a:avLst/>
          </a:prstGeom>
        </p:spPr>
      </p:pic>
      <p:sp>
        <p:nvSpPr>
          <p:cNvPr id="5" name="TextBox 4">
            <a:extLst>
              <a:ext uri="{FF2B5EF4-FFF2-40B4-BE49-F238E27FC236}">
                <a16:creationId xmlns:a16="http://schemas.microsoft.com/office/drawing/2014/main" id="{D177D10D-4D14-40C1-A031-D9FC31CF0EE4}"/>
              </a:ext>
            </a:extLst>
          </p:cNvPr>
          <p:cNvSpPr txBox="1"/>
          <p:nvPr/>
        </p:nvSpPr>
        <p:spPr>
          <a:xfrm>
            <a:off x="2240925" y="3212187"/>
            <a:ext cx="1141659" cy="523220"/>
          </a:xfrm>
          <a:prstGeom prst="rect">
            <a:avLst/>
          </a:prstGeom>
          <a:noFill/>
        </p:spPr>
        <p:txBody>
          <a:bodyPr wrap="none" rtlCol="0">
            <a:spAutoFit/>
          </a:bodyPr>
          <a:lstStyle/>
          <a:p>
            <a:r>
              <a:rPr lang="ja-JP" sz="2800" dirty="0">
                <a:ln w="0"/>
                <a:solidFill>
                  <a:schemeClr val="accent3">
                    <a:lumMod val="75000"/>
                  </a:schemeClr>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ソース</a:t>
            </a:r>
          </a:p>
        </p:txBody>
      </p:sp>
      <p:sp>
        <p:nvSpPr>
          <p:cNvPr id="6" name="TextBox 5">
            <a:extLst>
              <a:ext uri="{FF2B5EF4-FFF2-40B4-BE49-F238E27FC236}">
                <a16:creationId xmlns:a16="http://schemas.microsoft.com/office/drawing/2014/main" id="{5CC050EA-AD63-43A3-A7B0-BC3324856AED}"/>
              </a:ext>
            </a:extLst>
          </p:cNvPr>
          <p:cNvSpPr txBox="1"/>
          <p:nvPr/>
        </p:nvSpPr>
        <p:spPr>
          <a:xfrm>
            <a:off x="8163059" y="3237945"/>
            <a:ext cx="1141659" cy="523220"/>
          </a:xfrm>
          <a:prstGeom prst="rect">
            <a:avLst/>
          </a:prstGeom>
          <a:noFill/>
        </p:spPr>
        <p:txBody>
          <a:bodyPr wrap="none" rtlCol="0">
            <a:spAutoFit/>
          </a:bodyPr>
          <a:lstStyle/>
          <a:p>
            <a:r>
              <a:rPr lang="ja-JP" sz="2800" dirty="0">
                <a:ln w="0"/>
                <a:solidFill>
                  <a:schemeClr val="accent3">
                    <a:lumMod val="75000"/>
                  </a:schemeClr>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ソース</a:t>
            </a:r>
          </a:p>
        </p:txBody>
      </p:sp>
      <p:sp>
        <p:nvSpPr>
          <p:cNvPr id="7" name="TextBox 6">
            <a:extLst>
              <a:ext uri="{FF2B5EF4-FFF2-40B4-BE49-F238E27FC236}">
                <a16:creationId xmlns:a16="http://schemas.microsoft.com/office/drawing/2014/main" id="{EA37B641-516F-4AC5-96A3-83BC186AA0E8}"/>
              </a:ext>
            </a:extLst>
          </p:cNvPr>
          <p:cNvSpPr txBox="1"/>
          <p:nvPr/>
        </p:nvSpPr>
        <p:spPr>
          <a:xfrm>
            <a:off x="5145667" y="3217272"/>
            <a:ext cx="1452642" cy="523220"/>
          </a:xfrm>
          <a:prstGeom prst="rect">
            <a:avLst/>
          </a:prstGeom>
          <a:noFill/>
        </p:spPr>
        <p:txBody>
          <a:bodyPr wrap="none" rtlCol="0">
            <a:spAutoFit/>
          </a:bodyPr>
          <a:lstStyle/>
          <a:p>
            <a:r>
              <a:rPr lang="ja-JP" sz="2800"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ＭＳ Ｐゴシック" panose="020B0600070205080204" pitchFamily="50" charset="-128"/>
                <a:cs typeface="Arial" panose="020B0604020202020204" pitchFamily="34" charset="0"/>
              </a:rPr>
              <a:t>マスター</a:t>
            </a:r>
          </a:p>
        </p:txBody>
      </p:sp>
    </p:spTree>
    <p:extLst>
      <p:ext uri="{BB962C8B-B14F-4D97-AF65-F5344CB8AC3E}">
        <p14:creationId xmlns:p14="http://schemas.microsoft.com/office/powerpoint/2010/main" val="201685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テーブル</a:t>
            </a:r>
          </a:p>
        </p:txBody>
      </p:sp>
      <p:sp>
        <p:nvSpPr>
          <p:cNvPr id="3" name="Content Placeholder 2"/>
          <p:cNvSpPr>
            <a:spLocks noGrp="1"/>
          </p:cNvSpPr>
          <p:nvPr>
            <p:ph idx="1"/>
          </p:nvPr>
        </p:nvSpPr>
        <p:spPr>
          <a:xfrm>
            <a:off x="192505" y="1155033"/>
            <a:ext cx="11999495" cy="5533150"/>
          </a:xfrm>
        </p:spPr>
        <p:txBody>
          <a:bodyPr>
            <a:normAutofit/>
          </a:bodyPr>
          <a:lstStyle/>
          <a:p>
            <a:pPr marL="0" indent="0">
              <a:buNone/>
            </a:pPr>
            <a:r>
              <a:rPr lang="ja-JP" dirty="0"/>
              <a:t>データモデルは、次の2つのテーブルタイプを使用します。</a:t>
            </a:r>
          </a:p>
          <a:p>
            <a:pPr marL="0" indent="0">
              <a:buNone/>
            </a:pPr>
            <a:endParaRPr lang="ja-JP" sz="1800" dirty="0"/>
          </a:p>
          <a:p>
            <a:pPr marL="0" indent="0">
              <a:buNone/>
            </a:pPr>
            <a:endParaRPr lang="ja-JP" sz="900" dirty="0"/>
          </a:p>
          <a:p>
            <a:pPr marL="342900" lvl="1" indent="0">
              <a:buNone/>
            </a:pPr>
            <a:r>
              <a:rPr lang="ja-JP" b="1" dirty="0"/>
              <a:t>ソーステーブル</a:t>
            </a:r>
          </a:p>
          <a:p>
            <a:pPr lvl="2"/>
            <a:r>
              <a:rPr lang="ja-JP" dirty="0"/>
              <a:t>他のテーブルで参照される固有のレコードを含みます</a:t>
            </a:r>
            <a:r>
              <a:rPr lang="ja-JP" altLang="en-US" dirty="0"/>
              <a:t>。</a:t>
            </a:r>
            <a:endParaRPr lang="ja-JP" dirty="0"/>
          </a:p>
          <a:p>
            <a:pPr lvl="2"/>
            <a:r>
              <a:rPr lang="ja-JP" dirty="0"/>
              <a:t>主キー列</a:t>
            </a:r>
            <a:endParaRPr lang="ja-JP" sz="700" dirty="0"/>
          </a:p>
          <a:p>
            <a:pPr lvl="3"/>
            <a:r>
              <a:rPr lang="ja-JP" sz="2000" dirty="0"/>
              <a:t>この列には、テーブルの列で使用できる個別の値がリストされます</a:t>
            </a:r>
            <a:r>
              <a:rPr lang="ja-JP" altLang="en-US" sz="2000" dirty="0"/>
              <a:t>。</a:t>
            </a:r>
            <a:endParaRPr lang="ja-JP" sz="2000" dirty="0"/>
          </a:p>
          <a:p>
            <a:pPr lvl="2"/>
            <a:endParaRPr lang="ja-JP" dirty="0"/>
          </a:p>
          <a:p>
            <a:pPr lvl="2"/>
            <a:endParaRPr lang="ja-JP" dirty="0"/>
          </a:p>
          <a:p>
            <a:pPr lvl="2"/>
            <a:endParaRPr lang="ja-JP" dirty="0"/>
          </a:p>
          <a:p>
            <a:pPr lvl="2"/>
            <a:endParaRPr lang="ja-JP" dirty="0"/>
          </a:p>
          <a:p>
            <a:pPr lvl="2"/>
            <a:endParaRPr lang="ja-JP" dirty="0"/>
          </a:p>
          <a:p>
            <a:pPr lvl="2"/>
            <a:r>
              <a:rPr lang="ja-JP" dirty="0"/>
              <a:t>これらのテーブルには、レポートに表示されるビジュアル、フィルター、およびスライサーのラベルが含まれています。</a:t>
            </a:r>
          </a:p>
          <a:p>
            <a:pPr lvl="2"/>
            <a:endParaRPr lang="ja-JP" dirty="0"/>
          </a:p>
          <a:p>
            <a:pPr lvl="2"/>
            <a:endParaRPr lang="ja-JP" dirty="0"/>
          </a:p>
          <a:p>
            <a:pPr lvl="2"/>
            <a:endParaRPr lang="ja-JP" dirty="0"/>
          </a:p>
        </p:txBody>
      </p:sp>
      <p:grpSp>
        <p:nvGrpSpPr>
          <p:cNvPr id="11" name="Group 10"/>
          <p:cNvGrpSpPr/>
          <p:nvPr/>
        </p:nvGrpSpPr>
        <p:grpSpPr>
          <a:xfrm>
            <a:off x="9181383" y="1681163"/>
            <a:ext cx="2754923" cy="1362372"/>
            <a:chOff x="5040923" y="1688124"/>
            <a:chExt cx="2754923" cy="1362372"/>
          </a:xfrm>
        </p:grpSpPr>
        <p:sp>
          <p:nvSpPr>
            <p:cNvPr id="6" name="Rounded Rectangle 5"/>
            <p:cNvSpPr/>
            <p:nvPr/>
          </p:nvSpPr>
          <p:spPr>
            <a:xfrm>
              <a:off x="5040923" y="1688124"/>
              <a:ext cx="2754923" cy="13623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ja-JP" sz="2400" dirty="0">
                  <a:latin typeface="Arial" panose="020B0604020202020204" pitchFamily="34" charset="0"/>
                  <a:ea typeface="ＭＳ Ｐゴシック" panose="020B0600070205080204" pitchFamily="50" charset="-128"/>
                  <a:cs typeface="Arial" panose="020B0604020202020204" pitchFamily="34" charset="0"/>
                </a:rPr>
                <a:t>主キー：</a:t>
              </a:r>
            </a:p>
          </p:txBody>
        </p:sp>
        <p:sp>
          <p:nvSpPr>
            <p:cNvPr id="7" name="Rounded Rectangle 6"/>
            <p:cNvSpPr/>
            <p:nvPr/>
          </p:nvSpPr>
          <p:spPr>
            <a:xfrm>
              <a:off x="5193324" y="2229928"/>
              <a:ext cx="2450122" cy="72171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sz="2000" dirty="0">
                  <a:latin typeface="Arial" panose="020B0604020202020204" pitchFamily="34" charset="0"/>
                  <a:ea typeface="ＭＳ Ｐゴシック" panose="020B0600070205080204" pitchFamily="50" charset="-128"/>
                  <a:cs typeface="Arial" panose="020B0604020202020204" pitchFamily="34" charset="0"/>
                </a:rPr>
                <a:t>レコードの一意の</a:t>
              </a:r>
              <a:br>
                <a:rPr lang="en-US" altLang="ja-JP" sz="2000" dirty="0">
                  <a:latin typeface="Arial" panose="020B0604020202020204" pitchFamily="34" charset="0"/>
                  <a:ea typeface="ＭＳ Ｐゴシック" panose="020B0600070205080204" pitchFamily="50" charset="-128"/>
                  <a:cs typeface="Arial" panose="020B0604020202020204" pitchFamily="34" charset="0"/>
                </a:rPr>
              </a:br>
              <a:r>
                <a:rPr lang="ja-JP" sz="2000" dirty="0">
                  <a:latin typeface="Arial" panose="020B0604020202020204" pitchFamily="34" charset="0"/>
                  <a:ea typeface="ＭＳ Ｐゴシック" panose="020B0600070205080204" pitchFamily="50" charset="-128"/>
                  <a:cs typeface="Arial" panose="020B0604020202020204" pitchFamily="34" charset="0"/>
                </a:rPr>
                <a:t>識別子</a:t>
              </a:r>
            </a:p>
          </p:txBody>
        </p:sp>
      </p:grpSp>
      <p:graphicFrame>
        <p:nvGraphicFramePr>
          <p:cNvPr id="12" name="Table 11"/>
          <p:cNvGraphicFramePr>
            <a:graphicFrameLocks noGrp="1"/>
          </p:cNvGraphicFramePr>
          <p:nvPr>
            <p:extLst>
              <p:ext uri="{D42A27DB-BD31-4B8C-83A1-F6EECF244321}">
                <p14:modId xmlns:p14="http://schemas.microsoft.com/office/powerpoint/2010/main" val="3658753322"/>
              </p:ext>
            </p:extLst>
          </p:nvPr>
        </p:nvGraphicFramePr>
        <p:xfrm>
          <a:off x="1237129" y="4320719"/>
          <a:ext cx="4626464" cy="1107440"/>
        </p:xfrm>
        <a:graphic>
          <a:graphicData uri="http://schemas.openxmlformats.org/drawingml/2006/table">
            <a:tbl>
              <a:tblPr firstRow="1" bandRow="1">
                <a:tableStyleId>{17292A2E-F333-43FB-9621-5CBBE7FDCDCB}</a:tableStyleId>
              </a:tblPr>
              <a:tblGrid>
                <a:gridCol w="1366081">
                  <a:extLst>
                    <a:ext uri="{9D8B030D-6E8A-4147-A177-3AD203B41FA5}">
                      <a16:colId xmlns:a16="http://schemas.microsoft.com/office/drawing/2014/main" val="20000"/>
                    </a:ext>
                  </a:extLst>
                </a:gridCol>
                <a:gridCol w="1958051">
                  <a:extLst>
                    <a:ext uri="{9D8B030D-6E8A-4147-A177-3AD203B41FA5}">
                      <a16:colId xmlns:a16="http://schemas.microsoft.com/office/drawing/2014/main" val="20001"/>
                    </a:ext>
                  </a:extLst>
                </a:gridCol>
                <a:gridCol w="1302332">
                  <a:extLst>
                    <a:ext uri="{9D8B030D-6E8A-4147-A177-3AD203B41FA5}">
                      <a16:colId xmlns:a16="http://schemas.microsoft.com/office/drawing/2014/main" val="20002"/>
                    </a:ext>
                  </a:extLst>
                </a:gridCol>
              </a:tblGrid>
              <a:tr h="296228">
                <a:tc>
                  <a:txBody>
                    <a:bodyPr/>
                    <a:lstStyle/>
                    <a:p>
                      <a:r>
                        <a:rPr lang="ja-JP" sz="18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ProductID</a:t>
                      </a:r>
                    </a:p>
                  </a:txBody>
                  <a:tcPr/>
                </a:tc>
                <a:tc>
                  <a:txBody>
                    <a:bodyPr/>
                    <a:lstStyle/>
                    <a:p>
                      <a:r>
                        <a:rPr lang="ja-JP" sz="18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ProductName</a:t>
                      </a:r>
                    </a:p>
                  </a:txBody>
                  <a:tcPr/>
                </a:tc>
                <a:tc>
                  <a:txBody>
                    <a:bodyPr/>
                    <a:lstStyle/>
                    <a:p>
                      <a:r>
                        <a:rPr lang="ja-JP" sz="18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Category</a:t>
                      </a:r>
                    </a:p>
                  </a:txBody>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481</a:t>
                      </a:r>
                    </a:p>
                  </a:txBody>
                  <a:tcPr/>
                </a:tc>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Mountain-200</a:t>
                      </a:r>
                    </a:p>
                  </a:txBody>
                  <a:tcPr/>
                </a:tc>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Bikes</a:t>
                      </a:r>
                    </a:p>
                  </a:txBody>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482</a:t>
                      </a:r>
                    </a:p>
                  </a:txBody>
                  <a:tcPr/>
                </a:tc>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Road-500</a:t>
                      </a:r>
                    </a:p>
                  </a:txBody>
                  <a:tcPr/>
                </a:tc>
                <a:tc>
                  <a:txBody>
                    <a:bodyPr/>
                    <a:lstStyle/>
                    <a:p>
                      <a:r>
                        <a:rPr lang="ja-JP" sz="1800" dirty="0">
                          <a:solidFill>
                            <a:sysClr val="windowText" lastClr="000000"/>
                          </a:solidFill>
                          <a:latin typeface="Arial" panose="020B0604020202020204" pitchFamily="34" charset="0"/>
                          <a:ea typeface="ＭＳ Ｐゴシック" panose="020B0600070205080204" pitchFamily="50" charset="-128"/>
                          <a:cs typeface="Arial" panose="020B0604020202020204" pitchFamily="34" charset="0"/>
                        </a:rPr>
                        <a:t>Bikes</a:t>
                      </a:r>
                    </a:p>
                  </a:txBody>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616738446"/>
              </p:ext>
            </p:extLst>
          </p:nvPr>
        </p:nvGraphicFramePr>
        <p:xfrm>
          <a:off x="6373257" y="4322414"/>
          <a:ext cx="4626464" cy="1107440"/>
        </p:xfrm>
        <a:graphic>
          <a:graphicData uri="http://schemas.openxmlformats.org/drawingml/2006/table">
            <a:tbl>
              <a:tblPr firstRow="1" bandRow="1">
                <a:tableStyleId>{17292A2E-F333-43FB-9621-5CBBE7FDCDCB}</a:tableStyleId>
              </a:tblPr>
              <a:tblGrid>
                <a:gridCol w="1070203">
                  <a:extLst>
                    <a:ext uri="{9D8B030D-6E8A-4147-A177-3AD203B41FA5}">
                      <a16:colId xmlns:a16="http://schemas.microsoft.com/office/drawing/2014/main" val="20000"/>
                    </a:ext>
                  </a:extLst>
                </a:gridCol>
                <a:gridCol w="1538767">
                  <a:extLst>
                    <a:ext uri="{9D8B030D-6E8A-4147-A177-3AD203B41FA5}">
                      <a16:colId xmlns:a16="http://schemas.microsoft.com/office/drawing/2014/main" val="20001"/>
                    </a:ext>
                  </a:extLst>
                </a:gridCol>
                <a:gridCol w="2017494">
                  <a:extLst>
                    <a:ext uri="{9D8B030D-6E8A-4147-A177-3AD203B41FA5}">
                      <a16:colId xmlns:a16="http://schemas.microsoft.com/office/drawing/2014/main" val="20002"/>
                    </a:ext>
                  </a:extLst>
                </a:gridCol>
              </a:tblGrid>
              <a:tr h="281941">
                <a:tc>
                  <a:txBody>
                    <a:bodyPr/>
                    <a:lstStyle/>
                    <a:p>
                      <a:r>
                        <a:rPr lang="ja-JP" sz="1800" dirty="0">
                          <a:solidFill>
                            <a:schemeClr val="tx1"/>
                          </a:solidFill>
                          <a:latin typeface="Arial" panose="020B0604020202020204" pitchFamily="34" charset="0"/>
                          <a:cs typeface="Arial" panose="020B0604020202020204" pitchFamily="34" charset="0"/>
                        </a:rPr>
                        <a:t>CustID</a:t>
                      </a:r>
                    </a:p>
                  </a:txBody>
                  <a:tcPr/>
                </a:tc>
                <a:tc>
                  <a:txBody>
                    <a:bodyPr/>
                    <a:lstStyle/>
                    <a:p>
                      <a:r>
                        <a:rPr lang="ja-JP" sz="1800" dirty="0">
                          <a:solidFill>
                            <a:schemeClr val="tx1"/>
                          </a:solidFill>
                          <a:latin typeface="Arial" panose="020B0604020202020204" pitchFamily="34" charset="0"/>
                          <a:cs typeface="Arial" panose="020B0604020202020204" pitchFamily="34" charset="0"/>
                        </a:rPr>
                        <a:t>FirstName</a:t>
                      </a:r>
                    </a:p>
                  </a:txBody>
                  <a:tcPr/>
                </a:tc>
                <a:tc>
                  <a:txBody>
                    <a:bodyPr/>
                    <a:lstStyle/>
                    <a:p>
                      <a:r>
                        <a:rPr lang="ja-JP" sz="1800" dirty="0">
                          <a:solidFill>
                            <a:schemeClr val="tx1"/>
                          </a:solidFill>
                          <a:latin typeface="Arial" panose="020B0604020202020204" pitchFamily="34" charset="0"/>
                          <a:cs typeface="Arial" panose="020B0604020202020204" pitchFamily="34" charset="0"/>
                        </a:rPr>
                        <a:t>LastName</a:t>
                      </a:r>
                    </a:p>
                  </a:txBody>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16541</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Earl</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Jenkins</a:t>
                      </a:r>
                    </a:p>
                  </a:txBody>
                  <a:tcPr>
                    <a:solidFill>
                      <a:schemeClr val="tx1"/>
                    </a:solidFill>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16542</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Darlene</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Klein</a:t>
                      </a:r>
                    </a:p>
                  </a:txBody>
                  <a:tcPr>
                    <a:solidFill>
                      <a:schemeClr val="tx1"/>
                    </a:solidFill>
                  </a:tcPr>
                </a:tc>
                <a:extLst>
                  <a:ext uri="{0D108BD9-81ED-4DB2-BD59-A6C34878D82A}">
                    <a16:rowId xmlns:a16="http://schemas.microsoft.com/office/drawing/2014/main" val="10002"/>
                  </a:ext>
                </a:extLst>
              </a:tr>
            </a:tbl>
          </a:graphicData>
        </a:graphic>
      </p:graphicFrame>
      <p:sp>
        <p:nvSpPr>
          <p:cNvPr id="14" name="TextBox 13"/>
          <p:cNvSpPr txBox="1"/>
          <p:nvPr/>
        </p:nvSpPr>
        <p:spPr>
          <a:xfrm>
            <a:off x="2612686" y="3835004"/>
            <a:ext cx="2630848" cy="461665"/>
          </a:xfrm>
          <a:prstGeom prst="rect">
            <a:avLst/>
          </a:prstGeom>
          <a:noFill/>
        </p:spPr>
        <p:txBody>
          <a:bodyPr wrap="none" rtlCol="0">
            <a:spAutoFit/>
          </a:bodyPr>
          <a:lstStyle/>
          <a:p>
            <a:pPr marL="0" lvl="2" algn="ctr"/>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エンティティ = 製品</a:t>
            </a:r>
          </a:p>
        </p:txBody>
      </p:sp>
      <p:sp>
        <p:nvSpPr>
          <p:cNvPr id="15" name="TextBox 14"/>
          <p:cNvSpPr txBox="1"/>
          <p:nvPr/>
        </p:nvSpPr>
        <p:spPr>
          <a:xfrm>
            <a:off x="6990893" y="3835004"/>
            <a:ext cx="2630849" cy="461665"/>
          </a:xfrm>
          <a:prstGeom prst="rect">
            <a:avLst/>
          </a:prstGeom>
          <a:noFill/>
        </p:spPr>
        <p:txBody>
          <a:bodyPr wrap="none" rtlCol="0">
            <a:spAutoFit/>
          </a:bodyPr>
          <a:lstStyle/>
          <a:p>
            <a:pPr marL="0" lvl="2" algn="ctr"/>
            <a:r>
              <a:rPr lang="ja-JP" sz="24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エンティティ = 顧客</a:t>
            </a:r>
          </a:p>
        </p:txBody>
      </p:sp>
      <p:sp>
        <p:nvSpPr>
          <p:cNvPr id="4" name="TextBox 3">
            <a:extLst>
              <a:ext uri="{FF2B5EF4-FFF2-40B4-BE49-F238E27FC236}">
                <a16:creationId xmlns:a16="http://schemas.microsoft.com/office/drawing/2014/main" id="{CE706EE0-8679-47F0-B56E-158AC56D8A3A}"/>
              </a:ext>
            </a:extLst>
          </p:cNvPr>
          <p:cNvSpPr txBox="1"/>
          <p:nvPr/>
        </p:nvSpPr>
        <p:spPr>
          <a:xfrm>
            <a:off x="3047313" y="2155567"/>
            <a:ext cx="5218095" cy="461665"/>
          </a:xfrm>
          <a:prstGeom prst="rect">
            <a:avLst/>
          </a:prstGeom>
          <a:noFill/>
        </p:spPr>
        <p:txBody>
          <a:bodyPr wrap="none" rtlCol="0">
            <a:spAutoFit/>
          </a:bodyPr>
          <a:lstStyle/>
          <a:p>
            <a:r>
              <a:rPr lang="ja-JP" sz="2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ea typeface="ＭＳ Ｐゴシック" panose="020B0600070205080204" pitchFamily="50" charset="-128"/>
                <a:cs typeface="Arial" panose="020B0604020202020204" pitchFamily="34" charset="0"/>
              </a:rPr>
              <a:t>「一意のテーブルまたは名詞テーブル」</a:t>
            </a:r>
            <a:endParaRPr lang="ja-JP" sz="2400"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051216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テーブル</a:t>
            </a:r>
          </a:p>
        </p:txBody>
      </p:sp>
      <p:sp>
        <p:nvSpPr>
          <p:cNvPr id="3" name="Content Placeholder 2"/>
          <p:cNvSpPr>
            <a:spLocks noGrp="1"/>
          </p:cNvSpPr>
          <p:nvPr>
            <p:ph idx="1"/>
          </p:nvPr>
        </p:nvSpPr>
        <p:spPr/>
        <p:txBody>
          <a:bodyPr>
            <a:normAutofit/>
          </a:bodyPr>
          <a:lstStyle/>
          <a:p>
            <a:pPr marL="0" indent="0">
              <a:buNone/>
            </a:pPr>
            <a:r>
              <a:rPr lang="ja-JP" dirty="0"/>
              <a:t>データモデルは、次の2つのテーブルタイプを使用します。</a:t>
            </a:r>
          </a:p>
          <a:p>
            <a:pPr marL="0" indent="0">
              <a:buNone/>
            </a:pPr>
            <a:endParaRPr lang="ja-JP" sz="1800" dirty="0"/>
          </a:p>
          <a:p>
            <a:pPr marL="685800" lvl="2" indent="0">
              <a:spcBef>
                <a:spcPts val="775"/>
              </a:spcBef>
              <a:buNone/>
            </a:pPr>
            <a:endParaRPr lang="ja-JP" sz="900" dirty="0"/>
          </a:p>
          <a:p>
            <a:pPr marL="342900" lvl="1" indent="0">
              <a:buNone/>
            </a:pPr>
            <a:r>
              <a:rPr lang="ja-JP" b="1" dirty="0"/>
              <a:t>マスター</a:t>
            </a:r>
            <a:r>
              <a:rPr lang="ja-JP" altLang="en-US" b="1" dirty="0"/>
              <a:t>テーブル</a:t>
            </a:r>
            <a:endParaRPr lang="ja-JP"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lvl="2"/>
            <a:r>
              <a:rPr lang="ja-JP" dirty="0"/>
              <a:t>ソーステーブルに関連する多くのレコードが含まれます</a:t>
            </a:r>
            <a:r>
              <a:rPr lang="ja-JP" altLang="en-US" dirty="0"/>
              <a:t>。</a:t>
            </a:r>
            <a:endParaRPr lang="ja-JP" dirty="0"/>
          </a:p>
          <a:p>
            <a:pPr lvl="2"/>
            <a:r>
              <a:rPr lang="ja-JP" dirty="0"/>
              <a:t>外部キー列</a:t>
            </a:r>
          </a:p>
          <a:p>
            <a:pPr lvl="3"/>
            <a:r>
              <a:rPr lang="ja-JP" sz="2000" dirty="0"/>
              <a:t>この列には、他のソーステーブルのレコードを参照する値が含まれます</a:t>
            </a:r>
            <a:r>
              <a:rPr lang="ja-JP" altLang="en-US" sz="2000" dirty="0"/>
              <a:t>。</a:t>
            </a:r>
            <a:endParaRPr lang="ja-JP" sz="2000" dirty="0"/>
          </a:p>
          <a:p>
            <a:pPr lvl="2"/>
            <a:endParaRPr lang="ja-JP" dirty="0"/>
          </a:p>
          <a:p>
            <a:pPr lvl="2"/>
            <a:endParaRPr lang="ja-JP" dirty="0"/>
          </a:p>
          <a:p>
            <a:pPr lvl="2"/>
            <a:endParaRPr lang="ja-JP" dirty="0"/>
          </a:p>
          <a:p>
            <a:pPr lvl="2"/>
            <a:endParaRPr lang="ja-JP" dirty="0"/>
          </a:p>
          <a:p>
            <a:pPr lvl="2"/>
            <a:r>
              <a:rPr lang="ja-JP" dirty="0"/>
              <a:t>これらのテーブルは、主にテーブル間を接続するように機能します。  </a:t>
            </a:r>
            <a:br>
              <a:rPr lang="en-US" altLang="ja-JP" dirty="0"/>
            </a:br>
            <a:r>
              <a:rPr lang="ja-JP" dirty="0"/>
              <a:t>レポートに追加するメジャー、指標、計算が含まれます。</a:t>
            </a:r>
          </a:p>
          <a:p>
            <a:pPr lvl="2"/>
            <a:endParaRPr lang="ja-JP" dirty="0"/>
          </a:p>
          <a:p>
            <a:pPr lvl="2"/>
            <a:endParaRPr lang="ja-JP" dirty="0"/>
          </a:p>
          <a:p>
            <a:pPr lvl="2"/>
            <a:endParaRPr lang="ja-JP" dirty="0"/>
          </a:p>
          <a:p>
            <a:pPr lvl="2"/>
            <a:endParaRPr lang="ja-JP" dirty="0"/>
          </a:p>
        </p:txBody>
      </p:sp>
      <p:grpSp>
        <p:nvGrpSpPr>
          <p:cNvPr id="10" name="Group 9"/>
          <p:cNvGrpSpPr/>
          <p:nvPr/>
        </p:nvGrpSpPr>
        <p:grpSpPr>
          <a:xfrm>
            <a:off x="8408893" y="1673824"/>
            <a:ext cx="3556111" cy="1418363"/>
            <a:chOff x="7643446" y="3786554"/>
            <a:chExt cx="3669940" cy="1418363"/>
          </a:xfrm>
        </p:grpSpPr>
        <p:sp>
          <p:nvSpPr>
            <p:cNvPr id="8" name="Rounded Rectangle 7"/>
            <p:cNvSpPr/>
            <p:nvPr/>
          </p:nvSpPr>
          <p:spPr>
            <a:xfrm>
              <a:off x="7643446" y="3786554"/>
              <a:ext cx="3669940" cy="141836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ja-JP" sz="2400" dirty="0">
                  <a:latin typeface="Arial" panose="020B0604020202020204" pitchFamily="34" charset="0"/>
                  <a:ea typeface="ＭＳ Ｐゴシック" panose="020B0600070205080204" pitchFamily="50" charset="-128"/>
                  <a:cs typeface="Arial" panose="020B0604020202020204" pitchFamily="34" charset="0"/>
                </a:rPr>
                <a:t>外部キー：</a:t>
              </a:r>
            </a:p>
          </p:txBody>
        </p:sp>
        <p:sp>
          <p:nvSpPr>
            <p:cNvPr id="9" name="Rounded Rectangle 8"/>
            <p:cNvSpPr/>
            <p:nvPr/>
          </p:nvSpPr>
          <p:spPr>
            <a:xfrm>
              <a:off x="7795847" y="4328359"/>
              <a:ext cx="3385192" cy="78030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sz="2000" dirty="0">
                  <a:latin typeface="Arial" panose="020B0604020202020204" pitchFamily="34" charset="0"/>
                  <a:ea typeface="ＭＳ Ｐゴシック" panose="020B0600070205080204" pitchFamily="50" charset="-128"/>
                  <a:cs typeface="Arial" panose="020B0604020202020204" pitchFamily="34" charset="0"/>
                </a:rPr>
                <a:t>ソーステーブルの一意の</a:t>
              </a:r>
              <a:br>
                <a:rPr lang="en-US" altLang="ja-JP" sz="2000" dirty="0">
                  <a:latin typeface="Arial" panose="020B0604020202020204" pitchFamily="34" charset="0"/>
                  <a:ea typeface="ＭＳ Ｐゴシック" panose="020B0600070205080204" pitchFamily="50" charset="-128"/>
                  <a:cs typeface="Arial" panose="020B0604020202020204" pitchFamily="34" charset="0"/>
                </a:rPr>
              </a:br>
              <a:r>
                <a:rPr lang="ja-JP" sz="2000" dirty="0">
                  <a:latin typeface="Arial" panose="020B0604020202020204" pitchFamily="34" charset="0"/>
                  <a:ea typeface="ＭＳ Ｐゴシック" panose="020B0600070205080204" pitchFamily="50" charset="-128"/>
                  <a:cs typeface="Arial" panose="020B0604020202020204" pitchFamily="34" charset="0"/>
                </a:rPr>
                <a:t>レコードを表す識別子</a:t>
              </a:r>
            </a:p>
          </p:txBody>
        </p:sp>
      </p:grpSp>
      <p:graphicFrame>
        <p:nvGraphicFramePr>
          <p:cNvPr id="12" name="Table 11"/>
          <p:cNvGraphicFramePr>
            <a:graphicFrameLocks noGrp="1"/>
          </p:cNvGraphicFramePr>
          <p:nvPr>
            <p:extLst>
              <p:ext uri="{D42A27DB-BD31-4B8C-83A1-F6EECF244321}">
                <p14:modId xmlns:p14="http://schemas.microsoft.com/office/powerpoint/2010/main" val="499591099"/>
              </p:ext>
            </p:extLst>
          </p:nvPr>
        </p:nvGraphicFramePr>
        <p:xfrm>
          <a:off x="2427742" y="3925034"/>
          <a:ext cx="7743380" cy="1151891"/>
        </p:xfrm>
        <a:graphic>
          <a:graphicData uri="http://schemas.openxmlformats.org/drawingml/2006/table">
            <a:tbl>
              <a:tblPr firstRow="1" bandRow="1">
                <a:tableStyleId>{17292A2E-F333-43FB-9621-5CBBE7FDCDCB}</a:tableStyleId>
              </a:tblPr>
              <a:tblGrid>
                <a:gridCol w="1515648">
                  <a:extLst>
                    <a:ext uri="{9D8B030D-6E8A-4147-A177-3AD203B41FA5}">
                      <a16:colId xmlns:a16="http://schemas.microsoft.com/office/drawing/2014/main" val="20000"/>
                    </a:ext>
                  </a:extLst>
                </a:gridCol>
                <a:gridCol w="1804625">
                  <a:extLst>
                    <a:ext uri="{9D8B030D-6E8A-4147-A177-3AD203B41FA5}">
                      <a16:colId xmlns:a16="http://schemas.microsoft.com/office/drawing/2014/main" val="20001"/>
                    </a:ext>
                  </a:extLst>
                </a:gridCol>
                <a:gridCol w="1624335">
                  <a:extLst>
                    <a:ext uri="{9D8B030D-6E8A-4147-A177-3AD203B41FA5}">
                      <a16:colId xmlns:a16="http://schemas.microsoft.com/office/drawing/2014/main" val="20002"/>
                    </a:ext>
                  </a:extLst>
                </a:gridCol>
                <a:gridCol w="1855889">
                  <a:extLst>
                    <a:ext uri="{9D8B030D-6E8A-4147-A177-3AD203B41FA5}">
                      <a16:colId xmlns:a16="http://schemas.microsoft.com/office/drawing/2014/main" val="20003"/>
                    </a:ext>
                  </a:extLst>
                </a:gridCol>
                <a:gridCol w="942883">
                  <a:extLst>
                    <a:ext uri="{9D8B030D-6E8A-4147-A177-3AD203B41FA5}">
                      <a16:colId xmlns:a16="http://schemas.microsoft.com/office/drawing/2014/main" val="20004"/>
                    </a:ext>
                  </a:extLst>
                </a:gridCol>
              </a:tblGrid>
              <a:tr h="410211">
                <a:tc>
                  <a:txBody>
                    <a:bodyPr/>
                    <a:lstStyle/>
                    <a:p>
                      <a:r>
                        <a:rPr lang="ja-JP" sz="1800" dirty="0">
                          <a:solidFill>
                            <a:schemeClr val="tx1"/>
                          </a:solidFill>
                          <a:latin typeface="Arial" panose="020B0604020202020204" pitchFamily="34" charset="0"/>
                          <a:cs typeface="Arial" panose="020B0604020202020204" pitchFamily="34" charset="0"/>
                        </a:rPr>
                        <a:t>OrderID</a:t>
                      </a:r>
                    </a:p>
                  </a:txBody>
                  <a:tcPr/>
                </a:tc>
                <a:tc>
                  <a:txBody>
                    <a:bodyPr/>
                    <a:lstStyle/>
                    <a:p>
                      <a:r>
                        <a:rPr lang="ja-JP" sz="1800" dirty="0">
                          <a:solidFill>
                            <a:schemeClr val="tx1"/>
                          </a:solidFill>
                          <a:latin typeface="Arial" panose="020B0604020202020204" pitchFamily="34" charset="0"/>
                          <a:cs typeface="Arial" panose="020B0604020202020204" pitchFamily="34" charset="0"/>
                        </a:rPr>
                        <a:t>OrderDate</a:t>
                      </a:r>
                    </a:p>
                  </a:txBody>
                  <a:tcPr/>
                </a:tc>
                <a:tc>
                  <a:txBody>
                    <a:bodyPr/>
                    <a:lstStyle/>
                    <a:p>
                      <a:r>
                        <a:rPr lang="ja-JP" sz="1800" dirty="0">
                          <a:solidFill>
                            <a:schemeClr val="tx1"/>
                          </a:solidFill>
                          <a:latin typeface="Arial" panose="020B0604020202020204" pitchFamily="34" charset="0"/>
                          <a:cs typeface="Arial" panose="020B0604020202020204" pitchFamily="34" charset="0"/>
                        </a:rPr>
                        <a:t>Customer</a:t>
                      </a:r>
                    </a:p>
                  </a:txBody>
                  <a:tcPr/>
                </a:tc>
                <a:tc>
                  <a:txBody>
                    <a:bodyPr/>
                    <a:lstStyle/>
                    <a:p>
                      <a:pPr algn="ctr"/>
                      <a:r>
                        <a:rPr lang="ja-JP" sz="1800" dirty="0">
                          <a:solidFill>
                            <a:schemeClr val="tx1"/>
                          </a:solidFill>
                          <a:latin typeface="Arial" panose="020B0604020202020204" pitchFamily="34" charset="0"/>
                          <a:cs typeface="Arial" panose="020B0604020202020204" pitchFamily="34" charset="0"/>
                        </a:rPr>
                        <a:t>Product</a:t>
                      </a:r>
                    </a:p>
                  </a:txBody>
                  <a:tcPr/>
                </a:tc>
                <a:tc>
                  <a:txBody>
                    <a:bodyPr/>
                    <a:lstStyle/>
                    <a:p>
                      <a:pPr algn="ctr"/>
                      <a:r>
                        <a:rPr lang="ja-JP" sz="1800" dirty="0">
                          <a:solidFill>
                            <a:schemeClr val="tx1"/>
                          </a:solidFill>
                          <a:latin typeface="Arial" panose="020B0604020202020204" pitchFamily="34" charset="0"/>
                          <a:cs typeface="Arial" panose="020B0604020202020204" pitchFamily="34" charset="0"/>
                        </a:rPr>
                        <a:t>Qty</a:t>
                      </a:r>
                    </a:p>
                  </a:txBody>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187651</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05-20-2015</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16541</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481</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2</a:t>
                      </a:r>
                    </a:p>
                  </a:txBody>
                  <a:tcPr>
                    <a:solidFill>
                      <a:schemeClr val="tx1"/>
                    </a:solidFill>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187652</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05-20-2015</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16542</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482</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2</a:t>
                      </a:r>
                    </a:p>
                  </a:txBody>
                  <a:tcPr>
                    <a:solidFill>
                      <a:schemeClr val="tx1"/>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5772907" y="4354071"/>
            <a:ext cx="1300356" cy="338554"/>
          </a:xfrm>
          <a:prstGeom prst="rect">
            <a:avLst/>
          </a:prstGeom>
          <a:solidFill>
            <a:schemeClr val="tx1"/>
          </a:solidFill>
        </p:spPr>
        <p:txBody>
          <a:bodyPr wrap="none" rtlCol="0">
            <a:spAutoFit/>
          </a:bodyPr>
          <a:lstStyle/>
          <a:p>
            <a:r>
              <a:rPr lang="ja-JP" sz="1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Earl Jenkins</a:t>
            </a:r>
          </a:p>
        </p:txBody>
      </p:sp>
      <p:sp>
        <p:nvSpPr>
          <p:cNvPr id="11" name="TextBox 10"/>
          <p:cNvSpPr txBox="1"/>
          <p:nvPr/>
        </p:nvSpPr>
        <p:spPr>
          <a:xfrm>
            <a:off x="5772906" y="4720306"/>
            <a:ext cx="1412566" cy="338554"/>
          </a:xfrm>
          <a:prstGeom prst="rect">
            <a:avLst/>
          </a:prstGeom>
          <a:solidFill>
            <a:schemeClr val="tx1"/>
          </a:solidFill>
        </p:spPr>
        <p:txBody>
          <a:bodyPr wrap="none" rtlCol="0">
            <a:spAutoFit/>
          </a:bodyPr>
          <a:lstStyle/>
          <a:p>
            <a:r>
              <a:rPr lang="ja-JP" sz="1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Darlene Klein</a:t>
            </a:r>
          </a:p>
        </p:txBody>
      </p:sp>
      <p:sp>
        <p:nvSpPr>
          <p:cNvPr id="15" name="TextBox 14"/>
          <p:cNvSpPr txBox="1"/>
          <p:nvPr/>
        </p:nvSpPr>
        <p:spPr>
          <a:xfrm>
            <a:off x="7885273" y="4352724"/>
            <a:ext cx="1438214" cy="338554"/>
          </a:xfrm>
          <a:prstGeom prst="rect">
            <a:avLst/>
          </a:prstGeom>
          <a:solidFill>
            <a:schemeClr val="tx1"/>
          </a:solidFill>
        </p:spPr>
        <p:txBody>
          <a:bodyPr wrap="none" rtlCol="0">
            <a:spAutoFit/>
          </a:bodyPr>
          <a:lstStyle/>
          <a:p>
            <a:r>
              <a:rPr lang="ja-JP" sz="1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Mountain-200</a:t>
            </a:r>
          </a:p>
        </p:txBody>
      </p:sp>
      <p:sp>
        <p:nvSpPr>
          <p:cNvPr id="16" name="TextBox 15"/>
          <p:cNvSpPr txBox="1"/>
          <p:nvPr/>
        </p:nvSpPr>
        <p:spPr>
          <a:xfrm>
            <a:off x="7885272" y="4719870"/>
            <a:ext cx="1083951" cy="338554"/>
          </a:xfrm>
          <a:prstGeom prst="rect">
            <a:avLst/>
          </a:prstGeom>
          <a:solidFill>
            <a:schemeClr val="tx1"/>
          </a:solidFill>
        </p:spPr>
        <p:txBody>
          <a:bodyPr wrap="none" rtlCol="0">
            <a:spAutoFit/>
          </a:bodyPr>
          <a:lstStyle/>
          <a:p>
            <a:r>
              <a:rPr lang="ja-JP" sz="1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Road-500</a:t>
            </a:r>
          </a:p>
        </p:txBody>
      </p:sp>
      <p:sp>
        <p:nvSpPr>
          <p:cNvPr id="13" name="Rounded Rectangle 12"/>
          <p:cNvSpPr/>
          <p:nvPr/>
        </p:nvSpPr>
        <p:spPr>
          <a:xfrm>
            <a:off x="5678623" y="3825415"/>
            <a:ext cx="1837256" cy="134815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4" name="Rounded Rectangle 13"/>
          <p:cNvSpPr/>
          <p:nvPr/>
        </p:nvSpPr>
        <p:spPr>
          <a:xfrm>
            <a:off x="7770047" y="3825415"/>
            <a:ext cx="1631654" cy="134815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TextBox 4">
            <a:extLst>
              <a:ext uri="{FF2B5EF4-FFF2-40B4-BE49-F238E27FC236}">
                <a16:creationId xmlns:a16="http://schemas.microsoft.com/office/drawing/2014/main" id="{75C5F94A-ABEC-4A30-95F1-5A500CE179A4}"/>
              </a:ext>
            </a:extLst>
          </p:cNvPr>
          <p:cNvSpPr txBox="1"/>
          <p:nvPr/>
        </p:nvSpPr>
        <p:spPr>
          <a:xfrm>
            <a:off x="3004220" y="2152172"/>
            <a:ext cx="4908716" cy="461665"/>
          </a:xfrm>
          <a:prstGeom prst="rect">
            <a:avLst/>
          </a:prstGeom>
          <a:noFill/>
        </p:spPr>
        <p:txBody>
          <a:bodyPr wrap="none" rtlCol="0">
            <a:spAutoFit/>
          </a:bodyPr>
          <a:lstStyle/>
          <a:p>
            <a:r>
              <a:rPr lang="ja-JP" sz="2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ea typeface="ＭＳ Ｐゴシック" panose="020B0600070205080204" pitchFamily="50" charset="-128"/>
                <a:cs typeface="Arial" panose="020B0604020202020204" pitchFamily="34" charset="0"/>
              </a:rPr>
              <a:t>「接着テーブルまたは動詞テーブル」</a:t>
            </a:r>
            <a:endParaRPr lang="ja-JP" sz="2400"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41754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演習3-1：テーブルを使ってみる</a:t>
            </a:r>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25141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1.Power BI for Excelの紹介</a:t>
            </a:r>
          </a:p>
        </p:txBody>
      </p:sp>
      <p:sp>
        <p:nvSpPr>
          <p:cNvPr id="3" name="Content Placeholder 2"/>
          <p:cNvSpPr>
            <a:spLocks noGrp="1"/>
          </p:cNvSpPr>
          <p:nvPr>
            <p:ph idx="1"/>
          </p:nvPr>
        </p:nvSpPr>
        <p:spPr/>
        <p:txBody>
          <a:bodyPr vert="horz" lIns="91440" tIns="45720" rIns="91440" bIns="45720" rtlCol="0" anchor="t">
            <a:normAutofit/>
          </a:bodyPr>
          <a:lstStyle/>
          <a:p>
            <a:pPr marL="464820" indent="-464820"/>
            <a:r>
              <a:rPr lang="ja-JP"/>
              <a:t>Power BIとは</a:t>
            </a:r>
          </a:p>
          <a:p>
            <a:pPr marL="464820" indent="-464820"/>
            <a:r>
              <a:rPr lang="ja-JP"/>
              <a:t>主な機能</a:t>
            </a:r>
          </a:p>
          <a:p>
            <a:pPr marL="464820" indent="-464820"/>
            <a:r>
              <a:rPr lang="ja-JP"/>
              <a:t>セルフサービスBIモデル</a:t>
            </a:r>
          </a:p>
          <a:p>
            <a:pPr marL="464820" indent="-464820"/>
            <a:r>
              <a:rPr lang="ja-JP"/>
              <a:t>ExcelにおけるPower BI</a:t>
            </a:r>
          </a:p>
          <a:p>
            <a:pPr marL="464820" indent="-464820"/>
            <a:r>
              <a:rPr lang="ja-JP"/>
              <a:t>Power BIアドイン</a:t>
            </a:r>
          </a:p>
          <a:p>
            <a:pPr marL="464820" indent="-464820"/>
            <a:r>
              <a:rPr lang="ja-JP">
                <a:latin typeface="Arial"/>
                <a:ea typeface="ＭＳ Ｐゴシック"/>
                <a:cs typeface="Arial"/>
              </a:rPr>
              <a:t>Power </a:t>
            </a:r>
            <a:r>
              <a:rPr lang="en-US" altLang="ja-JP" dirty="0">
                <a:latin typeface="Arial"/>
                <a:ea typeface="ＭＳ Ｐゴシック"/>
                <a:cs typeface="Arial"/>
              </a:rPr>
              <a:t>Pivot</a:t>
            </a:r>
            <a:r>
              <a:rPr lang="ja-JP">
                <a:latin typeface="Arial"/>
                <a:ea typeface="ＭＳ Ｐゴシック"/>
                <a:cs typeface="Arial"/>
              </a:rPr>
              <a:t>を使用する</a:t>
            </a:r>
          </a:p>
        </p:txBody>
      </p:sp>
    </p:spTree>
    <p:extLst>
      <p:ext uri="{BB962C8B-B14F-4D97-AF65-F5344CB8AC3E}">
        <p14:creationId xmlns:p14="http://schemas.microsoft.com/office/powerpoint/2010/main" val="1050345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2442273" y="4481498"/>
          <a:ext cx="7743380" cy="1151891"/>
        </p:xfrm>
        <a:graphic>
          <a:graphicData uri="http://schemas.openxmlformats.org/drawingml/2006/table">
            <a:tbl>
              <a:tblPr firstRow="1" bandRow="1">
                <a:tableStyleId>{17292A2E-F333-43FB-9621-5CBBE7FDCDCB}</a:tableStyleId>
              </a:tblPr>
              <a:tblGrid>
                <a:gridCol w="1515648">
                  <a:extLst>
                    <a:ext uri="{9D8B030D-6E8A-4147-A177-3AD203B41FA5}">
                      <a16:colId xmlns:a16="http://schemas.microsoft.com/office/drawing/2014/main" val="20000"/>
                    </a:ext>
                  </a:extLst>
                </a:gridCol>
                <a:gridCol w="1804625">
                  <a:extLst>
                    <a:ext uri="{9D8B030D-6E8A-4147-A177-3AD203B41FA5}">
                      <a16:colId xmlns:a16="http://schemas.microsoft.com/office/drawing/2014/main" val="20001"/>
                    </a:ext>
                  </a:extLst>
                </a:gridCol>
                <a:gridCol w="1624335">
                  <a:extLst>
                    <a:ext uri="{9D8B030D-6E8A-4147-A177-3AD203B41FA5}">
                      <a16:colId xmlns:a16="http://schemas.microsoft.com/office/drawing/2014/main" val="20002"/>
                    </a:ext>
                  </a:extLst>
                </a:gridCol>
                <a:gridCol w="1855889">
                  <a:extLst>
                    <a:ext uri="{9D8B030D-6E8A-4147-A177-3AD203B41FA5}">
                      <a16:colId xmlns:a16="http://schemas.microsoft.com/office/drawing/2014/main" val="20003"/>
                    </a:ext>
                  </a:extLst>
                </a:gridCol>
                <a:gridCol w="942883">
                  <a:extLst>
                    <a:ext uri="{9D8B030D-6E8A-4147-A177-3AD203B41FA5}">
                      <a16:colId xmlns:a16="http://schemas.microsoft.com/office/drawing/2014/main" val="20004"/>
                    </a:ext>
                  </a:extLst>
                </a:gridCol>
              </a:tblGrid>
              <a:tr h="410211">
                <a:tc>
                  <a:txBody>
                    <a:bodyPr/>
                    <a:lstStyle/>
                    <a:p>
                      <a:r>
                        <a:rPr lang="ja-JP" sz="1800" b="0" dirty="0">
                          <a:solidFill>
                            <a:srgbClr val="FF0000"/>
                          </a:solidFill>
                          <a:latin typeface="Arial" panose="020B0604020202020204" pitchFamily="34" charset="0"/>
                          <a:cs typeface="Arial" panose="020B0604020202020204" pitchFamily="34" charset="0"/>
                        </a:rPr>
                        <a:t>OrderID</a:t>
                      </a:r>
                    </a:p>
                  </a:txBody>
                  <a:tcPr>
                    <a:solidFill>
                      <a:schemeClr val="tx1">
                        <a:lumMod val="75000"/>
                      </a:schemeClr>
                    </a:solidFill>
                  </a:tcPr>
                </a:tc>
                <a:tc>
                  <a:txBody>
                    <a:bodyPr/>
                    <a:lstStyle/>
                    <a:p>
                      <a:r>
                        <a:rPr lang="ja-JP" sz="1800" b="0" dirty="0">
                          <a:solidFill>
                            <a:schemeClr val="bg1"/>
                          </a:solidFill>
                          <a:latin typeface="Arial" panose="020B0604020202020204" pitchFamily="34" charset="0"/>
                          <a:cs typeface="Arial" panose="020B0604020202020204" pitchFamily="34" charset="0"/>
                        </a:rPr>
                        <a:t>OrderDate</a:t>
                      </a:r>
                    </a:p>
                  </a:txBody>
                  <a:tcPr>
                    <a:solidFill>
                      <a:schemeClr val="tx1">
                        <a:lumMod val="75000"/>
                      </a:schemeClr>
                    </a:solidFill>
                  </a:tcPr>
                </a:tc>
                <a:tc>
                  <a:txBody>
                    <a:bodyPr/>
                    <a:lstStyle/>
                    <a:p>
                      <a:r>
                        <a:rPr lang="ja-JP" sz="1800" b="0" dirty="0">
                          <a:solidFill>
                            <a:srgbClr val="00B050"/>
                          </a:solidFill>
                          <a:latin typeface="Arial" panose="020B0604020202020204" pitchFamily="34" charset="0"/>
                          <a:cs typeface="Arial" panose="020B0604020202020204" pitchFamily="34" charset="0"/>
                        </a:rPr>
                        <a:t>Customer</a:t>
                      </a:r>
                    </a:p>
                  </a:txBody>
                  <a:tcPr>
                    <a:solidFill>
                      <a:schemeClr val="tx1">
                        <a:lumMod val="75000"/>
                      </a:schemeClr>
                    </a:solidFill>
                  </a:tcPr>
                </a:tc>
                <a:tc>
                  <a:txBody>
                    <a:bodyPr/>
                    <a:lstStyle/>
                    <a:p>
                      <a:pPr algn="ctr"/>
                      <a:r>
                        <a:rPr lang="ja-JP" sz="1800" b="0" dirty="0">
                          <a:solidFill>
                            <a:srgbClr val="00B050"/>
                          </a:solidFill>
                          <a:latin typeface="Arial" panose="020B0604020202020204" pitchFamily="34" charset="0"/>
                          <a:cs typeface="Arial" panose="020B0604020202020204" pitchFamily="34" charset="0"/>
                        </a:rPr>
                        <a:t>Product</a:t>
                      </a:r>
                    </a:p>
                  </a:txBody>
                  <a:tcPr>
                    <a:solidFill>
                      <a:schemeClr val="tx1">
                        <a:lumMod val="75000"/>
                      </a:schemeClr>
                    </a:solidFill>
                  </a:tcPr>
                </a:tc>
                <a:tc>
                  <a:txBody>
                    <a:bodyPr/>
                    <a:lstStyle/>
                    <a:p>
                      <a:pPr algn="ctr"/>
                      <a:r>
                        <a:rPr lang="ja-JP" sz="1800" b="0" dirty="0">
                          <a:solidFill>
                            <a:schemeClr val="bg1"/>
                          </a:solidFill>
                          <a:latin typeface="Arial" panose="020B0604020202020204" pitchFamily="34" charset="0"/>
                          <a:cs typeface="Arial" panose="020B0604020202020204" pitchFamily="34" charset="0"/>
                        </a:rPr>
                        <a:t>Qty</a:t>
                      </a:r>
                    </a:p>
                  </a:txBody>
                  <a:tcPr>
                    <a:solidFill>
                      <a:schemeClr val="tx1">
                        <a:lumMod val="75000"/>
                      </a:schemeClr>
                    </a:solidFill>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187651</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05-20-2015</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16541</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481</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2</a:t>
                      </a:r>
                    </a:p>
                  </a:txBody>
                  <a:tcPr>
                    <a:solidFill>
                      <a:schemeClr val="tx1"/>
                    </a:solidFill>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187652</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05-20-2015</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16542</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482</a:t>
                      </a:r>
                    </a:p>
                  </a:txBody>
                  <a:tcPr>
                    <a:solidFill>
                      <a:schemeClr val="tx1"/>
                    </a:solidFill>
                  </a:tcPr>
                </a:tc>
                <a:tc>
                  <a:txBody>
                    <a:bodyPr/>
                    <a:lstStyle/>
                    <a:p>
                      <a:pPr algn="ctr"/>
                      <a:r>
                        <a:rPr lang="ja-JP" sz="1800" dirty="0">
                          <a:solidFill>
                            <a:sysClr val="windowText" lastClr="000000"/>
                          </a:solidFill>
                          <a:latin typeface="Arial" panose="020B0604020202020204" pitchFamily="34" charset="0"/>
                          <a:cs typeface="Arial" panose="020B0604020202020204" pitchFamily="34" charset="0"/>
                        </a:rPr>
                        <a:t>2</a:t>
                      </a:r>
                    </a:p>
                  </a:txBody>
                  <a:tcPr>
                    <a:solidFill>
                      <a:schemeClr val="tx1"/>
                    </a:solidFill>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6657374" y="2196448"/>
          <a:ext cx="4225779" cy="1107440"/>
        </p:xfrm>
        <a:graphic>
          <a:graphicData uri="http://schemas.openxmlformats.org/drawingml/2006/table">
            <a:tbl>
              <a:tblPr firstRow="1" bandRow="1">
                <a:tableStyleId>{17292A2E-F333-43FB-9621-5CBBE7FDCDCB}</a:tableStyleId>
              </a:tblPr>
              <a:tblGrid>
                <a:gridCol w="1247768">
                  <a:extLst>
                    <a:ext uri="{9D8B030D-6E8A-4147-A177-3AD203B41FA5}">
                      <a16:colId xmlns:a16="http://schemas.microsoft.com/office/drawing/2014/main" val="20000"/>
                    </a:ext>
                  </a:extLst>
                </a:gridCol>
                <a:gridCol w="1788470">
                  <a:extLst>
                    <a:ext uri="{9D8B030D-6E8A-4147-A177-3AD203B41FA5}">
                      <a16:colId xmlns:a16="http://schemas.microsoft.com/office/drawing/2014/main" val="20001"/>
                    </a:ext>
                  </a:extLst>
                </a:gridCol>
                <a:gridCol w="1189541">
                  <a:extLst>
                    <a:ext uri="{9D8B030D-6E8A-4147-A177-3AD203B41FA5}">
                      <a16:colId xmlns:a16="http://schemas.microsoft.com/office/drawing/2014/main" val="20002"/>
                    </a:ext>
                  </a:extLst>
                </a:gridCol>
              </a:tblGrid>
              <a:tr h="296228">
                <a:tc>
                  <a:txBody>
                    <a:bodyPr/>
                    <a:lstStyle/>
                    <a:p>
                      <a:r>
                        <a:rPr lang="ja-JP" sz="1800" b="0" dirty="0">
                          <a:solidFill>
                            <a:srgbClr val="FF0000"/>
                          </a:solidFill>
                          <a:latin typeface="Arial" panose="020B0604020202020204" pitchFamily="34" charset="0"/>
                          <a:cs typeface="Arial" panose="020B0604020202020204" pitchFamily="34" charset="0"/>
                        </a:rPr>
                        <a:t>ProductID</a:t>
                      </a:r>
                    </a:p>
                  </a:txBody>
                  <a:tcPr>
                    <a:solidFill>
                      <a:schemeClr val="tx1">
                        <a:lumMod val="75000"/>
                      </a:schemeClr>
                    </a:solidFill>
                  </a:tcPr>
                </a:tc>
                <a:tc>
                  <a:txBody>
                    <a:bodyPr/>
                    <a:lstStyle/>
                    <a:p>
                      <a:r>
                        <a:rPr lang="ja-JP" sz="1800" b="0" dirty="0">
                          <a:solidFill>
                            <a:schemeClr val="bg1"/>
                          </a:solidFill>
                          <a:latin typeface="Arial" panose="020B0604020202020204" pitchFamily="34" charset="0"/>
                          <a:cs typeface="Arial" panose="020B0604020202020204" pitchFamily="34" charset="0"/>
                        </a:rPr>
                        <a:t>ProductName</a:t>
                      </a:r>
                    </a:p>
                  </a:txBody>
                  <a:tcPr>
                    <a:solidFill>
                      <a:schemeClr val="tx1">
                        <a:lumMod val="75000"/>
                      </a:schemeClr>
                    </a:solidFill>
                  </a:tcPr>
                </a:tc>
                <a:tc>
                  <a:txBody>
                    <a:bodyPr/>
                    <a:lstStyle/>
                    <a:p>
                      <a:r>
                        <a:rPr lang="ja-JP" sz="1800" b="0" dirty="0">
                          <a:solidFill>
                            <a:schemeClr val="bg1"/>
                          </a:solidFill>
                          <a:latin typeface="Arial" panose="020B0604020202020204" pitchFamily="34" charset="0"/>
                          <a:cs typeface="Arial" panose="020B0604020202020204" pitchFamily="34" charset="0"/>
                        </a:rPr>
                        <a:t>Category</a:t>
                      </a:r>
                    </a:p>
                  </a:txBody>
                  <a:tcPr>
                    <a:solidFill>
                      <a:schemeClr val="tx1">
                        <a:lumMod val="75000"/>
                      </a:schemeClr>
                    </a:solidFill>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481</a:t>
                      </a:r>
                    </a:p>
                  </a:txBody>
                  <a:tcPr/>
                </a:tc>
                <a:tc>
                  <a:txBody>
                    <a:bodyPr/>
                    <a:lstStyle/>
                    <a:p>
                      <a:r>
                        <a:rPr lang="ja-JP" sz="1800" dirty="0">
                          <a:solidFill>
                            <a:sysClr val="windowText" lastClr="000000"/>
                          </a:solidFill>
                          <a:latin typeface="Arial" panose="020B0604020202020204" pitchFamily="34" charset="0"/>
                          <a:cs typeface="Arial" panose="020B0604020202020204" pitchFamily="34" charset="0"/>
                        </a:rPr>
                        <a:t>Mountain-200</a:t>
                      </a:r>
                    </a:p>
                  </a:txBody>
                  <a:tcPr/>
                </a:tc>
                <a:tc>
                  <a:txBody>
                    <a:bodyPr/>
                    <a:lstStyle/>
                    <a:p>
                      <a:r>
                        <a:rPr lang="ja-JP" sz="1800" dirty="0">
                          <a:solidFill>
                            <a:sysClr val="windowText" lastClr="000000"/>
                          </a:solidFill>
                          <a:latin typeface="Arial" panose="020B0604020202020204" pitchFamily="34" charset="0"/>
                          <a:cs typeface="Arial" panose="020B0604020202020204" pitchFamily="34" charset="0"/>
                        </a:rPr>
                        <a:t>Bikes</a:t>
                      </a:r>
                    </a:p>
                  </a:txBody>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482</a:t>
                      </a:r>
                    </a:p>
                  </a:txBody>
                  <a:tcPr/>
                </a:tc>
                <a:tc>
                  <a:txBody>
                    <a:bodyPr/>
                    <a:lstStyle/>
                    <a:p>
                      <a:r>
                        <a:rPr lang="ja-JP" sz="1800" dirty="0">
                          <a:solidFill>
                            <a:sysClr val="windowText" lastClr="000000"/>
                          </a:solidFill>
                          <a:latin typeface="Arial" panose="020B0604020202020204" pitchFamily="34" charset="0"/>
                          <a:cs typeface="Arial" panose="020B0604020202020204" pitchFamily="34" charset="0"/>
                        </a:rPr>
                        <a:t>Road-500</a:t>
                      </a:r>
                    </a:p>
                  </a:txBody>
                  <a:tcPr/>
                </a:tc>
                <a:tc>
                  <a:txBody>
                    <a:bodyPr/>
                    <a:lstStyle/>
                    <a:p>
                      <a:r>
                        <a:rPr lang="ja-JP" sz="1800" dirty="0">
                          <a:solidFill>
                            <a:sysClr val="windowText" lastClr="000000"/>
                          </a:solidFill>
                          <a:latin typeface="Arial" panose="020B0604020202020204" pitchFamily="34" charset="0"/>
                          <a:cs typeface="Arial" panose="020B0604020202020204" pitchFamily="34" charset="0"/>
                        </a:rPr>
                        <a:t>Bikes</a:t>
                      </a:r>
                    </a:p>
                  </a:txBody>
                  <a:tcPr/>
                </a:tc>
                <a:extLst>
                  <a:ext uri="{0D108BD9-81ED-4DB2-BD59-A6C34878D82A}">
                    <a16:rowId xmlns:a16="http://schemas.microsoft.com/office/drawing/2014/main" val="10002"/>
                  </a:ext>
                </a:extLst>
              </a:tr>
            </a:tbl>
          </a:graphicData>
        </a:graphic>
      </p:graphicFrame>
      <p:graphicFrame>
        <p:nvGraphicFramePr>
          <p:cNvPr id="29" name="Table 28"/>
          <p:cNvGraphicFramePr>
            <a:graphicFrameLocks noGrp="1"/>
          </p:cNvGraphicFramePr>
          <p:nvPr/>
        </p:nvGraphicFramePr>
        <p:xfrm>
          <a:off x="2243393" y="2196448"/>
          <a:ext cx="3866118" cy="1107440"/>
        </p:xfrm>
        <a:graphic>
          <a:graphicData uri="http://schemas.openxmlformats.org/drawingml/2006/table">
            <a:tbl>
              <a:tblPr firstRow="1" bandRow="1">
                <a:tableStyleId>{17292A2E-F333-43FB-9621-5CBBE7FDCDCB}</a:tableStyleId>
              </a:tblPr>
              <a:tblGrid>
                <a:gridCol w="894318">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tblGrid>
              <a:tr h="281941">
                <a:tc>
                  <a:txBody>
                    <a:bodyPr/>
                    <a:lstStyle/>
                    <a:p>
                      <a:r>
                        <a:rPr lang="ja-JP" sz="1800" b="0" dirty="0">
                          <a:solidFill>
                            <a:srgbClr val="FF0000"/>
                          </a:solidFill>
                          <a:latin typeface="Arial" panose="020B0604020202020204" pitchFamily="34" charset="0"/>
                          <a:cs typeface="Arial" panose="020B0604020202020204" pitchFamily="34" charset="0"/>
                        </a:rPr>
                        <a:t>CustID</a:t>
                      </a:r>
                    </a:p>
                  </a:txBody>
                  <a:tcPr>
                    <a:solidFill>
                      <a:schemeClr val="tx1">
                        <a:lumMod val="75000"/>
                      </a:schemeClr>
                    </a:solidFill>
                  </a:tcPr>
                </a:tc>
                <a:tc>
                  <a:txBody>
                    <a:bodyPr/>
                    <a:lstStyle/>
                    <a:p>
                      <a:r>
                        <a:rPr lang="ja-JP" sz="1800" b="0" dirty="0">
                          <a:solidFill>
                            <a:schemeClr val="bg1"/>
                          </a:solidFill>
                          <a:latin typeface="Arial" panose="020B0604020202020204" pitchFamily="34" charset="0"/>
                          <a:cs typeface="Arial" panose="020B0604020202020204" pitchFamily="34" charset="0"/>
                        </a:rPr>
                        <a:t>FirstName</a:t>
                      </a:r>
                    </a:p>
                  </a:txBody>
                  <a:tcPr>
                    <a:solidFill>
                      <a:schemeClr val="tx1">
                        <a:lumMod val="75000"/>
                      </a:schemeClr>
                    </a:solidFill>
                  </a:tcPr>
                </a:tc>
                <a:tc>
                  <a:txBody>
                    <a:bodyPr/>
                    <a:lstStyle/>
                    <a:p>
                      <a:r>
                        <a:rPr lang="ja-JP" sz="1800" b="0" dirty="0">
                          <a:solidFill>
                            <a:schemeClr val="bg1"/>
                          </a:solidFill>
                          <a:latin typeface="Arial" panose="020B0604020202020204" pitchFamily="34" charset="0"/>
                          <a:cs typeface="Arial" panose="020B0604020202020204" pitchFamily="34" charset="0"/>
                        </a:rPr>
                        <a:t>LastName</a:t>
                      </a:r>
                    </a:p>
                  </a:txBody>
                  <a:tcPr>
                    <a:solidFill>
                      <a:schemeClr val="tx1">
                        <a:lumMod val="75000"/>
                      </a:schemeClr>
                    </a:solidFill>
                  </a:tcPr>
                </a:tc>
                <a:extLst>
                  <a:ext uri="{0D108BD9-81ED-4DB2-BD59-A6C34878D82A}">
                    <a16:rowId xmlns:a16="http://schemas.microsoft.com/office/drawing/2014/main" val="10000"/>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16541</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Earl</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Jenkins</a:t>
                      </a:r>
                    </a:p>
                  </a:txBody>
                  <a:tcPr>
                    <a:solidFill>
                      <a:schemeClr val="tx1"/>
                    </a:solidFill>
                  </a:tcPr>
                </a:tc>
                <a:extLst>
                  <a:ext uri="{0D108BD9-81ED-4DB2-BD59-A6C34878D82A}">
                    <a16:rowId xmlns:a16="http://schemas.microsoft.com/office/drawing/2014/main" val="10001"/>
                  </a:ext>
                </a:extLst>
              </a:tr>
              <a:tr h="370840">
                <a:tc>
                  <a:txBody>
                    <a:bodyPr/>
                    <a:lstStyle/>
                    <a:p>
                      <a:r>
                        <a:rPr lang="ja-JP" sz="1800" dirty="0">
                          <a:solidFill>
                            <a:sysClr val="windowText" lastClr="000000"/>
                          </a:solidFill>
                          <a:latin typeface="Arial" panose="020B0604020202020204" pitchFamily="34" charset="0"/>
                          <a:cs typeface="Arial" panose="020B0604020202020204" pitchFamily="34" charset="0"/>
                        </a:rPr>
                        <a:t>16542</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Darlene</a:t>
                      </a:r>
                    </a:p>
                  </a:txBody>
                  <a:tcPr>
                    <a:solidFill>
                      <a:schemeClr val="tx1"/>
                    </a:solidFill>
                  </a:tcPr>
                </a:tc>
                <a:tc>
                  <a:txBody>
                    <a:bodyPr/>
                    <a:lstStyle/>
                    <a:p>
                      <a:r>
                        <a:rPr lang="ja-JP" sz="1800" dirty="0">
                          <a:solidFill>
                            <a:sysClr val="windowText" lastClr="000000"/>
                          </a:solidFill>
                          <a:latin typeface="Arial" panose="020B0604020202020204" pitchFamily="34" charset="0"/>
                          <a:cs typeface="Arial" panose="020B0604020202020204" pitchFamily="34" charset="0"/>
                        </a:rPr>
                        <a:t>Klein</a:t>
                      </a:r>
                    </a:p>
                  </a:txBody>
                  <a:tcPr>
                    <a:solidFill>
                      <a:schemeClr val="tx1"/>
                    </a:solidFill>
                  </a:tcPr>
                </a:tc>
                <a:extLst>
                  <a:ext uri="{0D108BD9-81ED-4DB2-BD59-A6C34878D82A}">
                    <a16:rowId xmlns:a16="http://schemas.microsoft.com/office/drawing/2014/main" val="10002"/>
                  </a:ext>
                </a:extLst>
              </a:tr>
            </a:tbl>
          </a:graphicData>
        </a:graphic>
      </p:graphicFrame>
      <p:sp>
        <p:nvSpPr>
          <p:cNvPr id="4" name="Title 3"/>
          <p:cNvSpPr>
            <a:spLocks noGrp="1"/>
          </p:cNvSpPr>
          <p:nvPr>
            <p:ph type="title"/>
          </p:nvPr>
        </p:nvSpPr>
        <p:spPr/>
        <p:txBody>
          <a:bodyPr/>
          <a:lstStyle/>
          <a:p>
            <a:r>
              <a:rPr lang="ja-JP" altLang="en-US" dirty="0"/>
              <a:t>トピック</a:t>
            </a:r>
            <a:r>
              <a:rPr lang="en-US" altLang="ja-JP" dirty="0"/>
              <a:t>C</a:t>
            </a:r>
            <a:r>
              <a:rPr lang="ja-JP" altLang="en-US" dirty="0"/>
              <a:t>：</a:t>
            </a:r>
            <a:r>
              <a:rPr lang="ja-JP" altLang="ja-JP" dirty="0"/>
              <a:t>リレーションシップ</a:t>
            </a:r>
            <a:endParaRPr lang="ja-JP" dirty="0"/>
          </a:p>
        </p:txBody>
      </p:sp>
      <p:sp>
        <p:nvSpPr>
          <p:cNvPr id="12" name="Rectangle 11"/>
          <p:cNvSpPr/>
          <p:nvPr/>
        </p:nvSpPr>
        <p:spPr>
          <a:xfrm>
            <a:off x="6628419" y="2137333"/>
            <a:ext cx="1145364" cy="11543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Rectangle 12"/>
          <p:cNvSpPr/>
          <p:nvPr/>
        </p:nvSpPr>
        <p:spPr>
          <a:xfrm>
            <a:off x="2243393" y="2137333"/>
            <a:ext cx="886870" cy="114608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20" name="Group 19"/>
          <p:cNvGrpSpPr/>
          <p:nvPr/>
        </p:nvGrpSpPr>
        <p:grpSpPr>
          <a:xfrm>
            <a:off x="2686828" y="3283418"/>
            <a:ext cx="4544342" cy="2325077"/>
            <a:chOff x="1219978" y="4026367"/>
            <a:chExt cx="4544342" cy="2325077"/>
          </a:xfrm>
        </p:grpSpPr>
        <p:cxnSp>
          <p:nvCxnSpPr>
            <p:cNvPr id="9" name="Straight Arrow Connector 8"/>
            <p:cNvCxnSpPr>
              <a:stCxn id="13" idx="2"/>
              <a:endCxn id="16" idx="1"/>
            </p:cNvCxnSpPr>
            <p:nvPr/>
          </p:nvCxnSpPr>
          <p:spPr>
            <a:xfrm>
              <a:off x="1219978" y="4026367"/>
              <a:ext cx="3076537" cy="17678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96515" y="5237019"/>
              <a:ext cx="1467805" cy="1114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grpSp>
        <p:nvGrpSpPr>
          <p:cNvPr id="21" name="Group 20"/>
          <p:cNvGrpSpPr/>
          <p:nvPr/>
        </p:nvGrpSpPr>
        <p:grpSpPr>
          <a:xfrm>
            <a:off x="7201102" y="3291692"/>
            <a:ext cx="1904461" cy="2304231"/>
            <a:chOff x="5734251" y="4034641"/>
            <a:chExt cx="1904461" cy="2304231"/>
          </a:xfrm>
        </p:grpSpPr>
        <p:cxnSp>
          <p:nvCxnSpPr>
            <p:cNvPr id="11" name="Straight Arrow Connector 10"/>
            <p:cNvCxnSpPr>
              <a:stCxn id="12" idx="2"/>
              <a:endCxn id="18" idx="1"/>
            </p:cNvCxnSpPr>
            <p:nvPr/>
          </p:nvCxnSpPr>
          <p:spPr>
            <a:xfrm>
              <a:off x="5734251" y="4034641"/>
              <a:ext cx="602595" cy="17470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336846" y="5224447"/>
              <a:ext cx="1301866" cy="1114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
        <p:nvSpPr>
          <p:cNvPr id="22" name="TextBox 21"/>
          <p:cNvSpPr txBox="1"/>
          <p:nvPr/>
        </p:nvSpPr>
        <p:spPr>
          <a:xfrm>
            <a:off x="2221951" y="1776955"/>
            <a:ext cx="3899912" cy="400110"/>
          </a:xfrm>
          <a:prstGeom prst="rect">
            <a:avLst/>
          </a:prstGeom>
          <a:noFill/>
        </p:spPr>
        <p:txBody>
          <a:bodyPr wrap="square" rtlCol="0">
            <a:spAutoFit/>
          </a:bodyPr>
          <a:lstStyle/>
          <a:p>
            <a:pPr algn="ctr"/>
            <a:r>
              <a:rPr lang="ja-JP" sz="2000" b="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ソーステーブル</a:t>
            </a:r>
          </a:p>
        </p:txBody>
      </p:sp>
      <p:sp>
        <p:nvSpPr>
          <p:cNvPr id="23" name="TextBox 22"/>
          <p:cNvSpPr txBox="1"/>
          <p:nvPr/>
        </p:nvSpPr>
        <p:spPr>
          <a:xfrm>
            <a:off x="6631530" y="1761918"/>
            <a:ext cx="3866118" cy="400110"/>
          </a:xfrm>
          <a:prstGeom prst="rect">
            <a:avLst/>
          </a:prstGeom>
          <a:noFill/>
        </p:spPr>
        <p:txBody>
          <a:bodyPr wrap="square" rtlCol="0">
            <a:spAutoFit/>
          </a:bodyPr>
          <a:lstStyle/>
          <a:p>
            <a:pPr algn="ctr"/>
            <a:r>
              <a:rPr lang="ja-JP" sz="2000" b="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ソーステーブル</a:t>
            </a:r>
          </a:p>
        </p:txBody>
      </p:sp>
      <p:sp>
        <p:nvSpPr>
          <p:cNvPr id="24" name="TextBox 23"/>
          <p:cNvSpPr txBox="1"/>
          <p:nvPr/>
        </p:nvSpPr>
        <p:spPr>
          <a:xfrm>
            <a:off x="2433145" y="4093959"/>
            <a:ext cx="7752508" cy="400110"/>
          </a:xfrm>
          <a:prstGeom prst="rect">
            <a:avLst/>
          </a:prstGeom>
          <a:noFill/>
        </p:spPr>
        <p:txBody>
          <a:bodyPr wrap="square" rtlCol="0">
            <a:spAutoFit/>
          </a:bodyPr>
          <a:lstStyle/>
          <a:p>
            <a:pPr algn="ctr"/>
            <a:r>
              <a:rPr lang="ja-JP" sz="2000" b="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マスター</a:t>
            </a:r>
            <a:r>
              <a:rPr lang="ja-JP" altLang="en-US" sz="2000" b="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テーブル</a:t>
            </a:r>
            <a:endParaRPr lang="ja-JP" sz="2000" b="1"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9" name="TextBox 18"/>
          <p:cNvSpPr txBox="1"/>
          <p:nvPr/>
        </p:nvSpPr>
        <p:spPr>
          <a:xfrm>
            <a:off x="2192037" y="1769046"/>
            <a:ext cx="936475" cy="400110"/>
          </a:xfrm>
          <a:prstGeom prst="rect">
            <a:avLst/>
          </a:prstGeom>
          <a:noFill/>
        </p:spPr>
        <p:txBody>
          <a:bodyPr wrap="none" rtlCol="0">
            <a:spAutoFit/>
          </a:bodyPr>
          <a:lstStyle/>
          <a:p>
            <a:r>
              <a:rPr lang="ja-JP" sz="2000" b="1"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主キー</a:t>
            </a:r>
          </a:p>
        </p:txBody>
      </p:sp>
      <p:sp>
        <p:nvSpPr>
          <p:cNvPr id="25" name="TextBox 24"/>
          <p:cNvSpPr txBox="1"/>
          <p:nvPr/>
        </p:nvSpPr>
        <p:spPr>
          <a:xfrm>
            <a:off x="6751968" y="5670698"/>
            <a:ext cx="1088760" cy="369332"/>
          </a:xfrm>
          <a:prstGeom prst="rect">
            <a:avLst/>
          </a:prstGeom>
          <a:noFill/>
        </p:spPr>
        <p:txBody>
          <a:bodyPr wrap="none" rtlCol="0">
            <a:spAutoFit/>
          </a:bodyPr>
          <a:lstStyle/>
          <a:p>
            <a:r>
              <a:rPr lang="ja-JP" dirty="0">
                <a:latin typeface="Arial" panose="020B0604020202020204" pitchFamily="34" charset="0"/>
                <a:ea typeface="ＭＳ Ｐゴシック" panose="020B0600070205080204" pitchFamily="50" charset="-128"/>
                <a:cs typeface="Arial" panose="020B0604020202020204" pitchFamily="34" charset="0"/>
              </a:rPr>
              <a:t>外部キー</a:t>
            </a:r>
          </a:p>
        </p:txBody>
      </p:sp>
      <p:sp>
        <p:nvSpPr>
          <p:cNvPr id="26" name="TextBox 25"/>
          <p:cNvSpPr txBox="1"/>
          <p:nvPr/>
        </p:nvSpPr>
        <p:spPr>
          <a:xfrm rot="16200000">
            <a:off x="1773981" y="4811339"/>
            <a:ext cx="936475" cy="400110"/>
          </a:xfrm>
          <a:prstGeom prst="rect">
            <a:avLst/>
          </a:prstGeom>
          <a:noFill/>
        </p:spPr>
        <p:txBody>
          <a:bodyPr wrap="none" rtlCol="0">
            <a:spAutoFit/>
          </a:bodyPr>
          <a:lstStyle/>
          <a:p>
            <a:r>
              <a:rPr lang="ja-JP" sz="2000" b="1"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主キー</a:t>
            </a:r>
          </a:p>
        </p:txBody>
      </p:sp>
      <p:sp>
        <p:nvSpPr>
          <p:cNvPr id="27" name="TextBox 26"/>
          <p:cNvSpPr txBox="1"/>
          <p:nvPr/>
        </p:nvSpPr>
        <p:spPr>
          <a:xfrm>
            <a:off x="6565924" y="1732888"/>
            <a:ext cx="936475" cy="400110"/>
          </a:xfrm>
          <a:prstGeom prst="rect">
            <a:avLst/>
          </a:prstGeom>
          <a:noFill/>
        </p:spPr>
        <p:txBody>
          <a:bodyPr wrap="none" rtlCol="0">
            <a:spAutoFit/>
          </a:bodyPr>
          <a:lstStyle/>
          <a:p>
            <a:r>
              <a:rPr lang="ja-JP" sz="2000" b="1"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主キー</a:t>
            </a:r>
          </a:p>
        </p:txBody>
      </p:sp>
      <p:sp>
        <p:nvSpPr>
          <p:cNvPr id="41" name="Rectangle 40"/>
          <p:cNvSpPr/>
          <p:nvPr/>
        </p:nvSpPr>
        <p:spPr>
          <a:xfrm>
            <a:off x="2042163" y="4260054"/>
            <a:ext cx="1617407" cy="1412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id="{EB16DF80-5249-4F96-A051-A7CEE4435D7C}"/>
              </a:ext>
            </a:extLst>
          </p:cNvPr>
          <p:cNvSpPr/>
          <p:nvPr/>
        </p:nvSpPr>
        <p:spPr>
          <a:xfrm>
            <a:off x="1105100" y="1179352"/>
            <a:ext cx="9925451" cy="919226"/>
          </a:xfrm>
          <a:prstGeom prst="rect">
            <a:avLst/>
          </a:prstGeom>
        </p:spPr>
        <p:txBody>
          <a:bodyPr wrap="square">
            <a:spAutoFit/>
          </a:bodyPr>
          <a:lstStyle/>
          <a:p>
            <a:pPr lvl="0" defTabSz="685800">
              <a:lnSpc>
                <a:spcPct val="90000"/>
              </a:lnSpc>
              <a:spcBef>
                <a:spcPts val="750"/>
              </a:spcBef>
            </a:pPr>
            <a:r>
              <a:rPr lang="ja-JP" altLang="en-US" sz="32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リレーションシップは、テーブル間の共通性を定義します</a:t>
            </a:r>
          </a:p>
          <a:p>
            <a:pPr marL="1027113" lvl="2" indent="-341313" defTabSz="685800">
              <a:lnSpc>
                <a:spcPct val="90000"/>
              </a:lnSpc>
              <a:spcBef>
                <a:spcPts val="375"/>
              </a:spcBef>
              <a:buFont typeface="Arial" panose="020B0604020202020204" pitchFamily="34" charset="0"/>
              <a:buChar char="•"/>
            </a:pPr>
            <a:endParaRPr lang="ja-JP" altLang="en-US" sz="24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379480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238751" y="4754880"/>
            <a:ext cx="5429249" cy="1170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p:txBody>
          <a:bodyPr/>
          <a:lstStyle/>
          <a:p>
            <a:r>
              <a:rPr lang="ja-JP"/>
              <a:t>リレーションシップ</a:t>
            </a:r>
            <a:endParaRPr lang="ja-JP" dirty="0"/>
          </a:p>
        </p:txBody>
      </p:sp>
      <p:sp>
        <p:nvSpPr>
          <p:cNvPr id="5" name="Content Placeholder 4"/>
          <p:cNvSpPr>
            <a:spLocks noGrp="1"/>
          </p:cNvSpPr>
          <p:nvPr>
            <p:ph idx="1"/>
          </p:nvPr>
        </p:nvSpPr>
        <p:spPr>
          <a:xfrm>
            <a:off x="192505" y="1155033"/>
            <a:ext cx="11474497" cy="5031958"/>
          </a:xfrm>
        </p:spPr>
        <p:txBody>
          <a:bodyPr/>
          <a:lstStyle/>
          <a:p>
            <a:pPr marL="0" indent="0">
              <a:buNone/>
            </a:pPr>
            <a:r>
              <a:rPr lang="ja-JP" dirty="0"/>
              <a:t>すべてのリレーションシップは、テーブル間のラインとして表示されます。</a:t>
            </a:r>
          </a:p>
          <a:p>
            <a:pPr marL="0" indent="0">
              <a:buNone/>
            </a:pPr>
            <a:endParaRPr lang="ja-JP" sz="1800" dirty="0"/>
          </a:p>
          <a:p>
            <a:pPr marL="0" indent="0">
              <a:buNone/>
            </a:pPr>
            <a:r>
              <a:rPr lang="ja-JP" dirty="0"/>
              <a:t>リレーションシップを</a:t>
            </a:r>
            <a:br>
              <a:rPr dirty="0"/>
            </a:br>
            <a:r>
              <a:rPr lang="ja-JP" dirty="0"/>
              <a:t>選択すると、矢印と列の</a:t>
            </a:r>
            <a:br>
              <a:rPr dirty="0"/>
            </a:br>
            <a:r>
              <a:rPr lang="ja-JP" dirty="0"/>
              <a:t>両方が強調表示されます。</a:t>
            </a:r>
          </a:p>
          <a:p>
            <a:pPr marL="0" indent="0">
              <a:buNone/>
            </a:pPr>
            <a:endParaRPr lang="ja-JP" sz="1800" dirty="0"/>
          </a:p>
          <a:p>
            <a:pPr marL="0" indent="0">
              <a:buNone/>
            </a:pPr>
            <a:r>
              <a:rPr lang="ja-JP" dirty="0"/>
              <a:t>「矢印の頭/1」は、</a:t>
            </a:r>
            <a:br>
              <a:rPr dirty="0"/>
            </a:br>
            <a:r>
              <a:rPr lang="ja-JP" dirty="0"/>
              <a:t>リレーション内のユニークな</a:t>
            </a:r>
            <a:br>
              <a:rPr dirty="0"/>
            </a:br>
            <a:r>
              <a:rPr lang="ja-JP" dirty="0"/>
              <a:t>側を常に指します。</a:t>
            </a:r>
          </a:p>
        </p:txBody>
      </p:sp>
      <p:pic>
        <p:nvPicPr>
          <p:cNvPr id="25" name="Picture 24"/>
          <p:cNvPicPr>
            <a:picLocks noChangeAspect="1"/>
          </p:cNvPicPr>
          <p:nvPr/>
        </p:nvPicPr>
        <p:blipFill>
          <a:blip r:embed="rId3"/>
          <a:stretch>
            <a:fillRect/>
          </a:stretch>
        </p:blipFill>
        <p:spPr>
          <a:xfrm>
            <a:off x="7152152" y="2439403"/>
            <a:ext cx="4514850" cy="3486150"/>
          </a:xfrm>
          <a:prstGeom prst="rect">
            <a:avLst/>
          </a:prstGeom>
        </p:spPr>
      </p:pic>
      <p:pic>
        <p:nvPicPr>
          <p:cNvPr id="10" name="Picture 9"/>
          <p:cNvPicPr>
            <a:picLocks noChangeAspect="1"/>
          </p:cNvPicPr>
          <p:nvPr/>
        </p:nvPicPr>
        <p:blipFill rotWithShape="1">
          <a:blip r:embed="rId4"/>
          <a:srcRect r="43479"/>
          <a:stretch/>
        </p:blipFill>
        <p:spPr>
          <a:xfrm>
            <a:off x="9366389" y="4427342"/>
            <a:ext cx="174946" cy="776930"/>
          </a:xfrm>
          <a:prstGeom prst="rect">
            <a:avLst/>
          </a:prstGeom>
        </p:spPr>
      </p:pic>
      <p:pic>
        <p:nvPicPr>
          <p:cNvPr id="8" name="Picture 7"/>
          <p:cNvPicPr>
            <a:picLocks noChangeAspect="1"/>
          </p:cNvPicPr>
          <p:nvPr/>
        </p:nvPicPr>
        <p:blipFill>
          <a:blip r:embed="rId5"/>
          <a:stretch>
            <a:fillRect/>
          </a:stretch>
        </p:blipFill>
        <p:spPr>
          <a:xfrm>
            <a:off x="8394070" y="3073315"/>
            <a:ext cx="594286" cy="872857"/>
          </a:xfrm>
          <a:prstGeom prst="rect">
            <a:avLst/>
          </a:prstGeom>
        </p:spPr>
      </p:pic>
      <p:pic>
        <p:nvPicPr>
          <p:cNvPr id="9" name="Picture 8"/>
          <p:cNvPicPr>
            <a:picLocks noChangeAspect="1"/>
          </p:cNvPicPr>
          <p:nvPr/>
        </p:nvPicPr>
        <p:blipFill>
          <a:blip r:embed="rId6"/>
          <a:stretch>
            <a:fillRect/>
          </a:stretch>
        </p:blipFill>
        <p:spPr>
          <a:xfrm>
            <a:off x="8392835" y="3963407"/>
            <a:ext cx="588095" cy="971905"/>
          </a:xfrm>
          <a:prstGeom prst="rect">
            <a:avLst/>
          </a:prstGeom>
        </p:spPr>
      </p:pic>
      <p:sp>
        <p:nvSpPr>
          <p:cNvPr id="11" name="Oval 10"/>
          <p:cNvSpPr/>
          <p:nvPr/>
        </p:nvSpPr>
        <p:spPr>
          <a:xfrm>
            <a:off x="8309424" y="4678282"/>
            <a:ext cx="194310" cy="1943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7" name="Picture 6"/>
          <p:cNvPicPr>
            <a:picLocks noChangeAspect="1"/>
          </p:cNvPicPr>
          <p:nvPr/>
        </p:nvPicPr>
        <p:blipFill>
          <a:blip r:embed="rId7"/>
          <a:stretch>
            <a:fillRect/>
          </a:stretch>
        </p:blipFill>
        <p:spPr>
          <a:xfrm>
            <a:off x="8381146" y="3085587"/>
            <a:ext cx="563404" cy="860584"/>
          </a:xfrm>
          <a:prstGeom prst="rect">
            <a:avLst/>
          </a:prstGeom>
        </p:spPr>
      </p:pic>
      <p:sp>
        <p:nvSpPr>
          <p:cNvPr id="18" name="Oval 17"/>
          <p:cNvSpPr/>
          <p:nvPr/>
        </p:nvSpPr>
        <p:spPr>
          <a:xfrm>
            <a:off x="8319527" y="3066373"/>
            <a:ext cx="194310" cy="1943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 name="Group 3"/>
          <p:cNvGrpSpPr/>
          <p:nvPr/>
        </p:nvGrpSpPr>
        <p:grpSpPr>
          <a:xfrm>
            <a:off x="7262475" y="2984543"/>
            <a:ext cx="2643021" cy="1041677"/>
            <a:chOff x="4555077" y="2791134"/>
            <a:chExt cx="2643021" cy="1041677"/>
          </a:xfrm>
        </p:grpSpPr>
        <p:sp>
          <p:nvSpPr>
            <p:cNvPr id="3" name="Rectangle 2"/>
            <p:cNvSpPr/>
            <p:nvPr/>
          </p:nvSpPr>
          <p:spPr>
            <a:xfrm>
              <a:off x="4555077" y="2791134"/>
              <a:ext cx="877535" cy="137160"/>
            </a:xfrm>
            <a:prstGeom prst="rect">
              <a:avLst/>
            </a:prstGeom>
            <a:noFill/>
            <a:ln w="19050">
              <a:solidFill>
                <a:srgbClr val="299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0" name="Rectangle 19"/>
            <p:cNvSpPr/>
            <p:nvPr/>
          </p:nvSpPr>
          <p:spPr>
            <a:xfrm>
              <a:off x="6320563" y="3695651"/>
              <a:ext cx="877535" cy="137160"/>
            </a:xfrm>
            <a:prstGeom prst="rect">
              <a:avLst/>
            </a:prstGeom>
            <a:noFill/>
            <a:ln w="19050">
              <a:solidFill>
                <a:srgbClr val="299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pic>
        <p:nvPicPr>
          <p:cNvPr id="22" name="Picture 21"/>
          <p:cNvPicPr>
            <a:picLocks noChangeAspect="1"/>
          </p:cNvPicPr>
          <p:nvPr/>
        </p:nvPicPr>
        <p:blipFill>
          <a:blip r:embed="rId8"/>
          <a:stretch>
            <a:fillRect/>
          </a:stretch>
        </p:blipFill>
        <p:spPr>
          <a:xfrm>
            <a:off x="9610712" y="4429724"/>
            <a:ext cx="95250" cy="619125"/>
          </a:xfrm>
          <a:prstGeom prst="rect">
            <a:avLst/>
          </a:prstGeom>
        </p:spPr>
      </p:pic>
      <p:pic>
        <p:nvPicPr>
          <p:cNvPr id="23" name="Picture 22"/>
          <p:cNvPicPr>
            <a:picLocks noChangeAspect="1"/>
          </p:cNvPicPr>
          <p:nvPr/>
        </p:nvPicPr>
        <p:blipFill rotWithShape="1">
          <a:blip r:embed="rId9"/>
          <a:srcRect l="8473" r="8036"/>
          <a:stretch/>
        </p:blipFill>
        <p:spPr>
          <a:xfrm>
            <a:off x="10110703" y="3918218"/>
            <a:ext cx="421482" cy="762000"/>
          </a:xfrm>
          <a:prstGeom prst="rect">
            <a:avLst/>
          </a:prstGeom>
        </p:spPr>
      </p:pic>
      <p:pic>
        <p:nvPicPr>
          <p:cNvPr id="24" name="Picture 23"/>
          <p:cNvPicPr>
            <a:picLocks noChangeAspect="1"/>
          </p:cNvPicPr>
          <p:nvPr/>
        </p:nvPicPr>
        <p:blipFill rotWithShape="1">
          <a:blip r:embed="rId10"/>
          <a:srcRect l="9157" r="12826"/>
          <a:stretch/>
        </p:blipFill>
        <p:spPr>
          <a:xfrm>
            <a:off x="10115466" y="2851382"/>
            <a:ext cx="431006" cy="1028700"/>
          </a:xfrm>
          <a:prstGeom prst="rect">
            <a:avLst/>
          </a:prstGeom>
        </p:spPr>
      </p:pic>
      <p:sp>
        <p:nvSpPr>
          <p:cNvPr id="16" name="Oval 15"/>
          <p:cNvSpPr/>
          <p:nvPr/>
        </p:nvSpPr>
        <p:spPr>
          <a:xfrm>
            <a:off x="10420442" y="2811919"/>
            <a:ext cx="194310" cy="1943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7" name="Oval 16"/>
          <p:cNvSpPr/>
          <p:nvPr/>
        </p:nvSpPr>
        <p:spPr>
          <a:xfrm>
            <a:off x="10403972" y="4482692"/>
            <a:ext cx="194310" cy="19431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6" name="TextBox 25"/>
          <p:cNvSpPr txBox="1"/>
          <p:nvPr/>
        </p:nvSpPr>
        <p:spPr>
          <a:xfrm>
            <a:off x="8004178" y="1996679"/>
            <a:ext cx="1326004"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Excel 2013</a:t>
            </a:r>
          </a:p>
        </p:txBody>
      </p:sp>
      <p:sp>
        <p:nvSpPr>
          <p:cNvPr id="27" name="TextBox 26"/>
          <p:cNvSpPr txBox="1"/>
          <p:nvPr/>
        </p:nvSpPr>
        <p:spPr>
          <a:xfrm>
            <a:off x="9878428" y="1996679"/>
            <a:ext cx="1326004" cy="369332"/>
          </a:xfrm>
          <a:prstGeom prst="rect">
            <a:avLst/>
          </a:prstGeom>
          <a:noFill/>
        </p:spPr>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Excel 2016</a:t>
            </a:r>
          </a:p>
        </p:txBody>
      </p:sp>
      <p:sp>
        <p:nvSpPr>
          <p:cNvPr id="15" name="Oval 14"/>
          <p:cNvSpPr/>
          <p:nvPr/>
        </p:nvSpPr>
        <p:spPr>
          <a:xfrm>
            <a:off x="9376014" y="4917955"/>
            <a:ext cx="425202" cy="196964"/>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6198487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トピックD：データモデルを診断する</a:t>
            </a:r>
          </a:p>
        </p:txBody>
      </p:sp>
      <p:sp>
        <p:nvSpPr>
          <p:cNvPr id="10" name="Content Placeholder 9"/>
          <p:cNvSpPr>
            <a:spLocks noGrp="1"/>
          </p:cNvSpPr>
          <p:nvPr>
            <p:ph idx="1"/>
          </p:nvPr>
        </p:nvSpPr>
        <p:spPr/>
        <p:txBody>
          <a:bodyPr/>
          <a:lstStyle/>
          <a:p>
            <a:pPr marL="0" indent="0">
              <a:spcAft>
                <a:spcPts val="1200"/>
              </a:spcAft>
              <a:buNone/>
            </a:pPr>
            <a:r>
              <a:rPr lang="ja-JP" dirty="0"/>
              <a:t>使用するデータモデルが与えられている場合、</a:t>
            </a:r>
            <a:br>
              <a:rPr dirty="0"/>
            </a:br>
            <a:r>
              <a:rPr lang="ja-JP" dirty="0"/>
              <a:t>データモデルを理解することが不可欠です。</a:t>
            </a:r>
          </a:p>
          <a:p>
            <a:pPr marL="342900" lvl="1" indent="0">
              <a:buNone/>
            </a:pPr>
            <a:r>
              <a:rPr lang="ja-JP" dirty="0"/>
              <a:t>データモデルを使ってみて、次の質問に答えてください。</a:t>
            </a:r>
          </a:p>
          <a:p>
            <a:pPr lvl="2"/>
            <a:endParaRPr lang="ja-JP" dirty="0"/>
          </a:p>
          <a:p>
            <a:pPr marL="1143000" lvl="2" indent="-457200">
              <a:buFont typeface="+mj-lt"/>
              <a:buAutoNum type="arabicPeriod"/>
            </a:pPr>
            <a:r>
              <a:rPr lang="ja-JP" dirty="0"/>
              <a:t>各テーブルが記述しているのは何ですか</a:t>
            </a:r>
            <a:r>
              <a:rPr lang="ja-JP" altLang="en-US" dirty="0"/>
              <a:t>？</a:t>
            </a:r>
            <a:endParaRPr lang="ja-JP" dirty="0"/>
          </a:p>
          <a:p>
            <a:pPr marL="1143000" lvl="2" indent="-457200">
              <a:buFont typeface="+mj-lt"/>
              <a:buAutoNum type="arabicPeriod"/>
            </a:pPr>
            <a:r>
              <a:rPr lang="ja-JP" dirty="0"/>
              <a:t>データモデルにはどのようなリレーションシップが存在しますか?</a:t>
            </a:r>
          </a:p>
          <a:p>
            <a:pPr marL="1143000" lvl="2" indent="-457200">
              <a:buFont typeface="+mj-lt"/>
              <a:buAutoNum type="arabicPeriod"/>
            </a:pPr>
            <a:r>
              <a:rPr lang="ja-JP" dirty="0"/>
              <a:t>モデルにはレポートに必要なものがすべて含まれていますか?</a:t>
            </a:r>
          </a:p>
          <a:p>
            <a:pPr marL="1028700" lvl="3" indent="0">
              <a:buNone/>
            </a:pPr>
            <a:r>
              <a:rPr lang="ja-JP" sz="2400" dirty="0"/>
              <a:t>  含まれていない場合、 </a:t>
            </a:r>
          </a:p>
          <a:p>
            <a:pPr marL="1539875" lvl="3"/>
            <a:r>
              <a:rPr lang="ja-JP" sz="2400" dirty="0"/>
              <a:t>より適切なデータモデルがありますか?</a:t>
            </a:r>
          </a:p>
          <a:p>
            <a:pPr marL="1539875" lvl="3"/>
            <a:r>
              <a:rPr lang="ja-JP" sz="2400" dirty="0"/>
              <a:t>データモデルの変更をどのように依頼しますか?</a:t>
            </a:r>
          </a:p>
          <a:p>
            <a:endParaRPr lang="ja-JP" dirty="0"/>
          </a:p>
        </p:txBody>
      </p:sp>
    </p:spTree>
    <p:extLst>
      <p:ext uri="{BB962C8B-B14F-4D97-AF65-F5344CB8AC3E}">
        <p14:creationId xmlns:p14="http://schemas.microsoft.com/office/powerpoint/2010/main" val="1053814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トピックE：データモデルスキーマ</a:t>
            </a:r>
          </a:p>
        </p:txBody>
      </p:sp>
      <p:sp>
        <p:nvSpPr>
          <p:cNvPr id="3" name="Content Placeholder 2"/>
          <p:cNvSpPr>
            <a:spLocks noGrp="1"/>
          </p:cNvSpPr>
          <p:nvPr>
            <p:ph idx="1"/>
          </p:nvPr>
        </p:nvSpPr>
        <p:spPr/>
        <p:txBody>
          <a:bodyPr/>
          <a:lstStyle/>
          <a:p>
            <a:pPr marL="0" indent="0">
              <a:buNone/>
            </a:pPr>
            <a:r>
              <a:rPr lang="ja-JP"/>
              <a:t>データモデルにはスキーマがあります</a:t>
            </a:r>
          </a:p>
          <a:p>
            <a:pPr lvl="1"/>
            <a:r>
              <a:rPr lang="ja-JP"/>
              <a:t>スター</a:t>
            </a:r>
          </a:p>
          <a:p>
            <a:pPr lvl="1"/>
            <a:r>
              <a:rPr lang="ja-JP"/>
              <a:t>スノーフレーク</a:t>
            </a:r>
          </a:p>
        </p:txBody>
      </p:sp>
      <p:pic>
        <p:nvPicPr>
          <p:cNvPr id="4" name="Picture 3"/>
          <p:cNvPicPr>
            <a:picLocks noChangeAspect="1"/>
          </p:cNvPicPr>
          <p:nvPr/>
        </p:nvPicPr>
        <p:blipFill>
          <a:blip r:embed="rId3"/>
          <a:stretch>
            <a:fillRect/>
          </a:stretch>
        </p:blipFill>
        <p:spPr>
          <a:xfrm>
            <a:off x="3634538" y="2819400"/>
            <a:ext cx="5067300" cy="2362200"/>
          </a:xfrm>
          <a:prstGeom prst="rect">
            <a:avLst/>
          </a:prstGeom>
        </p:spPr>
      </p:pic>
    </p:spTree>
    <p:extLst>
      <p:ext uri="{BB962C8B-B14F-4D97-AF65-F5344CB8AC3E}">
        <p14:creationId xmlns:p14="http://schemas.microsoft.com/office/powerpoint/2010/main" val="552889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データモデルスキーマ</a:t>
            </a:r>
          </a:p>
        </p:txBody>
      </p:sp>
      <p:sp>
        <p:nvSpPr>
          <p:cNvPr id="3" name="Content Placeholder 2"/>
          <p:cNvSpPr>
            <a:spLocks noGrp="1"/>
          </p:cNvSpPr>
          <p:nvPr>
            <p:ph idx="1"/>
          </p:nvPr>
        </p:nvSpPr>
        <p:spPr/>
        <p:txBody>
          <a:bodyPr/>
          <a:lstStyle/>
          <a:p>
            <a:pPr marL="0" indent="0">
              <a:buNone/>
            </a:pPr>
            <a:r>
              <a:rPr lang="ja-JP"/>
              <a:t>スタースキーマ</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883" y="2056493"/>
            <a:ext cx="7868232" cy="3848100"/>
          </a:xfrm>
          <a:prstGeom prst="rect">
            <a:avLst/>
          </a:prstGeom>
        </p:spPr>
      </p:pic>
    </p:spTree>
    <p:extLst>
      <p:ext uri="{BB962C8B-B14F-4D97-AF65-F5344CB8AC3E}">
        <p14:creationId xmlns:p14="http://schemas.microsoft.com/office/powerpoint/2010/main" val="3314926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データモデルスキーマ</a:t>
            </a:r>
          </a:p>
        </p:txBody>
      </p:sp>
      <p:sp>
        <p:nvSpPr>
          <p:cNvPr id="3" name="Content Placeholder 2"/>
          <p:cNvSpPr>
            <a:spLocks noGrp="1"/>
          </p:cNvSpPr>
          <p:nvPr>
            <p:ph idx="1"/>
          </p:nvPr>
        </p:nvSpPr>
        <p:spPr/>
        <p:txBody>
          <a:bodyPr/>
          <a:lstStyle/>
          <a:p>
            <a:pPr marL="0" indent="0">
              <a:buNone/>
            </a:pPr>
            <a:r>
              <a:rPr lang="ja-JP"/>
              <a:t>スノーフレークスキーマ</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677" y="1847972"/>
            <a:ext cx="8646646" cy="4184755"/>
          </a:xfrm>
          <a:prstGeom prst="rect">
            <a:avLst/>
          </a:prstGeom>
        </p:spPr>
      </p:pic>
    </p:spTree>
    <p:extLst>
      <p:ext uri="{BB962C8B-B14F-4D97-AF65-F5344CB8AC3E}">
        <p14:creationId xmlns:p14="http://schemas.microsoft.com/office/powerpoint/2010/main" val="1580637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演習3-2：データモデルを使ってみる</a:t>
            </a:r>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438483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レッスン3の復習</a:t>
            </a:r>
          </a:p>
        </p:txBody>
      </p:sp>
      <p:sp>
        <p:nvSpPr>
          <p:cNvPr id="3" name="Content Placeholder 2"/>
          <p:cNvSpPr>
            <a:spLocks noGrp="1"/>
          </p:cNvSpPr>
          <p:nvPr>
            <p:ph idx="1"/>
          </p:nvPr>
        </p:nvSpPr>
        <p:spPr/>
        <p:txBody>
          <a:bodyPr/>
          <a:lstStyle/>
          <a:p>
            <a:r>
              <a:rPr lang="ja-JP"/>
              <a:t>データの用語</a:t>
            </a:r>
          </a:p>
          <a:p>
            <a:r>
              <a:rPr lang="ja-JP"/>
              <a:t>テーブル</a:t>
            </a:r>
          </a:p>
          <a:p>
            <a:r>
              <a:rPr lang="ja-JP"/>
              <a:t>リレーションシップ</a:t>
            </a:r>
          </a:p>
          <a:p>
            <a:r>
              <a:rPr lang="ja-JP"/>
              <a:t>データモデルを診断する</a:t>
            </a:r>
          </a:p>
          <a:p>
            <a:r>
              <a:rPr lang="ja-JP"/>
              <a:t>データモデルスキーマ</a:t>
            </a:r>
          </a:p>
          <a:p>
            <a:endParaRPr lang="ja-JP" dirty="0"/>
          </a:p>
        </p:txBody>
      </p:sp>
    </p:spTree>
    <p:extLst>
      <p:ext uri="{BB962C8B-B14F-4D97-AF65-F5344CB8AC3E}">
        <p14:creationId xmlns:p14="http://schemas.microsoft.com/office/powerpoint/2010/main" val="2450574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ja-JP" dirty="0"/>
              <a:t>ユニット4</a:t>
            </a:r>
            <a:br>
              <a:rPr dirty="0"/>
            </a:br>
            <a:r>
              <a:rPr lang="ja-JP" dirty="0"/>
              <a:t>Power Pivotのデータを使用して</a:t>
            </a:r>
            <a:br>
              <a:rPr lang="en-US" altLang="ja-JP" dirty="0"/>
            </a:br>
            <a:r>
              <a:rPr lang="ja-JP" dirty="0"/>
              <a:t>レポートを作成する</a:t>
            </a:r>
          </a:p>
        </p:txBody>
      </p:sp>
      <p:sp>
        <p:nvSpPr>
          <p:cNvPr id="5" name="Subtitle 4">
            <a:extLst>
              <a:ext uri="{FF2B5EF4-FFF2-40B4-BE49-F238E27FC236}">
                <a16:creationId xmlns:a16="http://schemas.microsoft.com/office/drawing/2014/main" id="{A774B7D0-E017-4C24-B902-13A8C13CE3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970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t>4.Power Pivotのデータを使用してレポートを作成する</a:t>
            </a:r>
            <a:endParaRPr lang="ja-JP" sz="4000" dirty="0"/>
          </a:p>
        </p:txBody>
      </p:sp>
      <p:sp>
        <p:nvSpPr>
          <p:cNvPr id="4" name="Content Placeholder 3"/>
          <p:cNvSpPr>
            <a:spLocks noGrp="1"/>
          </p:cNvSpPr>
          <p:nvPr>
            <p:ph idx="1"/>
          </p:nvPr>
        </p:nvSpPr>
        <p:spPr/>
        <p:txBody>
          <a:bodyPr/>
          <a:lstStyle/>
          <a:p>
            <a:r>
              <a:rPr lang="ja-JP" altLang="ja-JP" dirty="0"/>
              <a:t>Power Pivot </a:t>
            </a:r>
            <a:r>
              <a:rPr lang="ja-JP" altLang="en-US" dirty="0"/>
              <a:t>のデータを変更する</a:t>
            </a:r>
            <a:endParaRPr lang="ja-JP" altLang="ja-JP" dirty="0"/>
          </a:p>
          <a:p>
            <a:r>
              <a:rPr lang="ja-JP" altLang="ja-JP" dirty="0"/>
              <a:t>ExcelデータとPower Pivotデータの比較</a:t>
            </a:r>
          </a:p>
          <a:p>
            <a:r>
              <a:rPr lang="ja-JP" altLang="ja-JP" dirty="0"/>
              <a:t>Power Pivotのピボットテーブルを作成する</a:t>
            </a:r>
          </a:p>
          <a:p>
            <a:r>
              <a:rPr lang="ja-JP" altLang="ja-JP" dirty="0"/>
              <a:t>スライサーを作成する </a:t>
            </a:r>
          </a:p>
          <a:p>
            <a:r>
              <a:rPr lang="ja-JP" altLang="ja-JP" dirty="0"/>
              <a:t>データをグラフ化する</a:t>
            </a:r>
          </a:p>
        </p:txBody>
      </p:sp>
    </p:spTree>
    <p:extLst>
      <p:ext uri="{BB962C8B-B14F-4D97-AF65-F5344CB8AC3E}">
        <p14:creationId xmlns:p14="http://schemas.microsoft.com/office/powerpoint/2010/main" val="276106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t>トピックA：Power BIとは</a:t>
            </a:r>
          </a:p>
        </p:txBody>
      </p:sp>
      <p:sp>
        <p:nvSpPr>
          <p:cNvPr id="5" name="Content Placeholder 4"/>
          <p:cNvSpPr>
            <a:spLocks noGrp="1"/>
          </p:cNvSpPr>
          <p:nvPr>
            <p:ph idx="1"/>
          </p:nvPr>
        </p:nvSpPr>
        <p:spPr>
          <a:xfrm>
            <a:off x="192505" y="1155033"/>
            <a:ext cx="11587119" cy="5031958"/>
          </a:xfrm>
        </p:spPr>
        <p:txBody>
          <a:bodyPr anchor="ctr"/>
          <a:lstStyle/>
          <a:p>
            <a:pPr marL="0" indent="0" algn="ctr">
              <a:spcAft>
                <a:spcPts val="1800"/>
              </a:spcAft>
              <a:buNone/>
            </a:pPr>
            <a:r>
              <a:rPr lang="ja-JP" i="1" dirty="0">
                <a:solidFill>
                  <a:schemeClr val="accent1"/>
                </a:solidFill>
              </a:rPr>
              <a:t>ビジネスインテリジェンス（BI）モデルは、</a:t>
            </a:r>
            <a:br>
              <a:rPr lang="en-US" altLang="ja-JP" i="1" dirty="0">
                <a:solidFill>
                  <a:schemeClr val="accent1"/>
                </a:solidFill>
              </a:rPr>
            </a:br>
            <a:r>
              <a:rPr lang="ja-JP" i="1" dirty="0">
                <a:solidFill>
                  <a:schemeClr val="accent1"/>
                </a:solidFill>
              </a:rPr>
              <a:t>アナリストが生データをビジネスに有利な情報や</a:t>
            </a:r>
            <a:br>
              <a:rPr lang="en-US" altLang="ja-JP" i="1" dirty="0">
                <a:solidFill>
                  <a:schemeClr val="accent1"/>
                </a:solidFill>
              </a:rPr>
            </a:br>
            <a:r>
              <a:rPr lang="ja-JP" i="1" dirty="0">
                <a:solidFill>
                  <a:schemeClr val="accent1"/>
                </a:solidFill>
              </a:rPr>
              <a:t>洞察に変換できるようにするルールと</a:t>
            </a:r>
            <a:br>
              <a:rPr lang="en-US" altLang="ja-JP" i="1" dirty="0">
                <a:solidFill>
                  <a:schemeClr val="accent1"/>
                </a:solidFill>
              </a:rPr>
            </a:br>
            <a:r>
              <a:rPr lang="ja-JP" i="1" dirty="0">
                <a:solidFill>
                  <a:schemeClr val="accent1"/>
                </a:solidFill>
              </a:rPr>
              <a:t>アプリケーションで構成されています。</a:t>
            </a:r>
          </a:p>
          <a:p>
            <a:pPr marL="0" indent="0" algn="ctr">
              <a:buNone/>
            </a:pPr>
            <a:r>
              <a:rPr lang="ja-JP" i="1" dirty="0">
                <a:solidFill>
                  <a:schemeClr val="accent1"/>
                </a:solidFill>
              </a:rPr>
              <a:t>アナリストは、ビジネスインテリジェンスシステムを</a:t>
            </a:r>
            <a:br>
              <a:rPr lang="en-US" altLang="ja-JP" i="1" dirty="0">
                <a:solidFill>
                  <a:schemeClr val="accent1"/>
                </a:solidFill>
              </a:rPr>
            </a:br>
            <a:r>
              <a:rPr lang="ja-JP" i="1" dirty="0">
                <a:solidFill>
                  <a:schemeClr val="accent1"/>
                </a:solidFill>
              </a:rPr>
              <a:t>使用することによって、非常にさまざまなビジネスで</a:t>
            </a:r>
            <a:br>
              <a:rPr lang="en-US" altLang="ja-JP" i="1" dirty="0">
                <a:solidFill>
                  <a:schemeClr val="accent1"/>
                </a:solidFill>
              </a:rPr>
            </a:br>
            <a:r>
              <a:rPr lang="ja-JP" i="1" dirty="0">
                <a:solidFill>
                  <a:schemeClr val="accent1"/>
                </a:solidFill>
              </a:rPr>
              <a:t>信頼されるレポートを作成することができます。</a:t>
            </a:r>
          </a:p>
        </p:txBody>
      </p:sp>
    </p:spTree>
    <p:extLst>
      <p:ext uri="{BB962C8B-B14F-4D97-AF65-F5344CB8AC3E}">
        <p14:creationId xmlns:p14="http://schemas.microsoft.com/office/powerpoint/2010/main" val="214347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トピック</a:t>
            </a:r>
            <a:r>
              <a:rPr lang="en-US" altLang="ja-JP" dirty="0"/>
              <a:t>A</a:t>
            </a:r>
            <a:r>
              <a:rPr lang="ja-JP" altLang="en-US" dirty="0"/>
              <a:t>：</a:t>
            </a:r>
            <a:r>
              <a:rPr lang="ja-JP" dirty="0"/>
              <a:t>Power Pivotのデータを変更する</a:t>
            </a:r>
          </a:p>
        </p:txBody>
      </p:sp>
      <p:sp>
        <p:nvSpPr>
          <p:cNvPr id="9" name="Text Placeholder 8"/>
          <p:cNvSpPr>
            <a:spLocks noGrp="1"/>
          </p:cNvSpPr>
          <p:nvPr>
            <p:ph type="body" idx="1"/>
          </p:nvPr>
        </p:nvSpPr>
        <p:spPr>
          <a:xfrm>
            <a:off x="421235" y="1883766"/>
            <a:ext cx="5577840" cy="459096"/>
          </a:xfrm>
          <a:solidFill>
            <a:schemeClr val="accent1">
              <a:lumMod val="60000"/>
              <a:lumOff val="40000"/>
            </a:schemeClr>
          </a:solidFill>
          <a:ln>
            <a:solidFill>
              <a:schemeClr val="accent1">
                <a:lumMod val="75000"/>
              </a:schemeClr>
            </a:solidFill>
          </a:ln>
        </p:spPr>
        <p:txBody>
          <a:bodyPr/>
          <a:lstStyle/>
          <a:p>
            <a:r>
              <a:rPr lang="ja-JP"/>
              <a:t>Power Pivotでできること：</a:t>
            </a:r>
          </a:p>
        </p:txBody>
      </p:sp>
      <p:sp>
        <p:nvSpPr>
          <p:cNvPr id="7" name="Content Placeholder 6"/>
          <p:cNvSpPr>
            <a:spLocks noGrp="1"/>
          </p:cNvSpPr>
          <p:nvPr>
            <p:ph sz="half" idx="2"/>
          </p:nvPr>
        </p:nvSpPr>
        <p:spPr>
          <a:xfrm>
            <a:off x="421235" y="2342862"/>
            <a:ext cx="5577840" cy="2923493"/>
          </a:xfrm>
          <a:solidFill>
            <a:schemeClr val="accent2">
              <a:lumMod val="20000"/>
              <a:lumOff val="80000"/>
            </a:schemeClr>
          </a:solidFill>
          <a:ln>
            <a:solidFill>
              <a:schemeClr val="accent1">
                <a:lumMod val="75000"/>
              </a:schemeClr>
            </a:solidFill>
          </a:ln>
        </p:spPr>
        <p:txBody>
          <a:bodyPr anchor="t">
            <a:normAutofit/>
          </a:bodyPr>
          <a:lstStyle/>
          <a:p>
            <a:r>
              <a:rPr lang="ja-JP" sz="2400" dirty="0"/>
              <a:t>既存の列を非表示にする</a:t>
            </a:r>
          </a:p>
          <a:p>
            <a:r>
              <a:rPr lang="ja-JP" sz="2400" dirty="0"/>
              <a:t>計算列を追加する</a:t>
            </a:r>
          </a:p>
          <a:p>
            <a:r>
              <a:rPr lang="ja-JP" sz="2400" dirty="0"/>
              <a:t>列を拡大または固定する</a:t>
            </a:r>
          </a:p>
          <a:p>
            <a:r>
              <a:rPr lang="ja-JP" sz="2400" dirty="0"/>
              <a:t>列（ヘッダー）とテーブルのタブ（テーブル）の名前を変更する</a:t>
            </a:r>
          </a:p>
          <a:p>
            <a:r>
              <a:rPr lang="ja-JP" sz="2400" dirty="0"/>
              <a:t>数値の書式設定を適用する</a:t>
            </a:r>
          </a:p>
        </p:txBody>
      </p:sp>
      <p:sp>
        <p:nvSpPr>
          <p:cNvPr id="10" name="Text Placeholder 9"/>
          <p:cNvSpPr>
            <a:spLocks noGrp="1"/>
          </p:cNvSpPr>
          <p:nvPr>
            <p:ph type="body" sz="quarter" idx="3"/>
          </p:nvPr>
        </p:nvSpPr>
        <p:spPr>
          <a:xfrm>
            <a:off x="6181325" y="1869346"/>
            <a:ext cx="5577840" cy="459096"/>
          </a:xfrm>
          <a:solidFill>
            <a:schemeClr val="accent1">
              <a:lumMod val="60000"/>
              <a:lumOff val="40000"/>
            </a:schemeClr>
          </a:solidFill>
          <a:ln>
            <a:solidFill>
              <a:schemeClr val="accent1">
                <a:lumMod val="75000"/>
              </a:schemeClr>
            </a:solidFill>
          </a:ln>
        </p:spPr>
        <p:txBody>
          <a:bodyPr/>
          <a:lstStyle/>
          <a:p>
            <a:r>
              <a:rPr lang="ja-JP"/>
              <a:t>Power Pivotできないこと：</a:t>
            </a:r>
          </a:p>
        </p:txBody>
      </p:sp>
      <p:sp>
        <p:nvSpPr>
          <p:cNvPr id="11" name="Content Placeholder 10"/>
          <p:cNvSpPr>
            <a:spLocks noGrp="1"/>
          </p:cNvSpPr>
          <p:nvPr>
            <p:ph sz="quarter" idx="4"/>
          </p:nvPr>
        </p:nvSpPr>
        <p:spPr>
          <a:xfrm>
            <a:off x="6181325" y="2328442"/>
            <a:ext cx="5577840" cy="2923493"/>
          </a:xfrm>
          <a:solidFill>
            <a:schemeClr val="accent2">
              <a:lumMod val="20000"/>
              <a:lumOff val="80000"/>
            </a:schemeClr>
          </a:solidFill>
          <a:ln>
            <a:solidFill>
              <a:schemeClr val="accent1">
                <a:lumMod val="75000"/>
              </a:schemeClr>
            </a:solidFill>
          </a:ln>
        </p:spPr>
        <p:txBody>
          <a:bodyPr>
            <a:normAutofit/>
          </a:bodyPr>
          <a:lstStyle/>
          <a:p>
            <a:r>
              <a:rPr lang="ja-JP" sz="2400" dirty="0"/>
              <a:t>値や行を追加、編集、または削除する</a:t>
            </a:r>
          </a:p>
          <a:p>
            <a:r>
              <a:rPr lang="ja-JP" sz="2400" dirty="0"/>
              <a:t>変更をデータソースに戻す</a:t>
            </a:r>
          </a:p>
          <a:p>
            <a:endParaRPr lang="ja-JP" dirty="0"/>
          </a:p>
        </p:txBody>
      </p:sp>
    </p:spTree>
    <p:extLst>
      <p:ext uri="{BB962C8B-B14F-4D97-AF65-F5344CB8AC3E}">
        <p14:creationId xmlns:p14="http://schemas.microsoft.com/office/powerpoint/2010/main" val="595125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演習4-1：データモデルの変更</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17089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トピック</a:t>
            </a:r>
            <a:r>
              <a:rPr lang="en-US" altLang="ja-JP" dirty="0"/>
              <a:t>B:Excel</a:t>
            </a:r>
            <a:r>
              <a:rPr lang="ja-JP" altLang="en-US" dirty="0"/>
              <a:t>と</a:t>
            </a:r>
            <a:r>
              <a:rPr lang="en-US" altLang="ja-JP" dirty="0"/>
              <a:t>PowerPivot</a:t>
            </a:r>
            <a:r>
              <a:rPr lang="ja-JP" altLang="en-US" dirty="0"/>
              <a:t>データの比較</a:t>
            </a:r>
            <a:endParaRPr lang="ja-JP" dirty="0"/>
          </a:p>
        </p:txBody>
      </p:sp>
      <p:sp>
        <p:nvSpPr>
          <p:cNvPr id="2" name="Content Placeholder 1"/>
          <p:cNvSpPr>
            <a:spLocks noGrp="1"/>
          </p:cNvSpPr>
          <p:nvPr>
            <p:ph idx="1"/>
          </p:nvPr>
        </p:nvSpPr>
        <p:spPr/>
        <p:txBody>
          <a:bodyPr/>
          <a:lstStyle/>
          <a:p>
            <a:pPr marL="0" indent="0">
              <a:buNone/>
            </a:pPr>
            <a:r>
              <a:rPr lang="ja-JP" dirty="0"/>
              <a:t>ExcelのデータとPower Pivotのデータを使用する場合、</a:t>
            </a:r>
            <a:br>
              <a:rPr lang="en-US" altLang="ja-JP" dirty="0"/>
            </a:br>
            <a:r>
              <a:rPr lang="ja-JP" dirty="0"/>
              <a:t>ピボットテーブルとピボットグラフには異なる機能があります。</a:t>
            </a:r>
          </a:p>
        </p:txBody>
      </p:sp>
      <p:sp>
        <p:nvSpPr>
          <p:cNvPr id="11" name="Text Placeholder 4"/>
          <p:cNvSpPr txBox="1">
            <a:spLocks/>
          </p:cNvSpPr>
          <p:nvPr/>
        </p:nvSpPr>
        <p:spPr>
          <a:xfrm>
            <a:off x="1855577" y="2622497"/>
            <a:ext cx="4599009" cy="417205"/>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a:latin typeface="Arial" panose="020B0604020202020204" pitchFamily="34" charset="0"/>
                <a:ea typeface="ＭＳ Ｐゴシック" panose="020B0600070205080204" pitchFamily="50" charset="-128"/>
                <a:cs typeface="Arial" panose="020B0604020202020204" pitchFamily="34" charset="0"/>
              </a:rPr>
              <a:t>Excel</a:t>
            </a:r>
          </a:p>
        </p:txBody>
      </p:sp>
      <p:sp>
        <p:nvSpPr>
          <p:cNvPr id="12" name="Content Placeholder 5"/>
          <p:cNvSpPr txBox="1">
            <a:spLocks/>
          </p:cNvSpPr>
          <p:nvPr/>
        </p:nvSpPr>
        <p:spPr>
          <a:xfrm>
            <a:off x="1855578" y="3039702"/>
            <a:ext cx="4599010" cy="2209152"/>
          </a:xfrm>
          <a:prstGeom prst="rect">
            <a:avLst/>
          </a:prstGeom>
          <a:solidFill>
            <a:schemeClr val="accent2">
              <a:lumMod val="20000"/>
              <a:lumOff val="8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ja-JP" sz="2800" dirty="0">
                <a:latin typeface="Arial" panose="020B0604020202020204" pitchFamily="34" charset="0"/>
                <a:ea typeface="ＭＳ Ｐゴシック" panose="020B0600070205080204" pitchFamily="50" charset="-128"/>
                <a:cs typeface="Arial" panose="020B0604020202020204" pitchFamily="34" charset="0"/>
              </a:rPr>
              <a:t>テーブルは1つに制限</a:t>
            </a:r>
          </a:p>
          <a:p>
            <a:r>
              <a:rPr lang="ja-JP" sz="2800" dirty="0">
                <a:latin typeface="Arial" panose="020B0604020202020204" pitchFamily="34" charset="0"/>
                <a:ea typeface="ＭＳ Ｐゴシック" panose="020B0600070205080204" pitchFamily="50" charset="-128"/>
                <a:cs typeface="Arial" panose="020B0604020202020204" pitchFamily="34" charset="0"/>
              </a:rPr>
              <a:t>1つのテーブルにのみ</a:t>
            </a:r>
            <a:br>
              <a:rPr lang="en-US" altLang="ja-JP" sz="2800" dirty="0">
                <a:latin typeface="Arial" panose="020B0604020202020204" pitchFamily="34" charset="0"/>
                <a:ea typeface="ＭＳ Ｐゴシック" panose="020B0600070205080204" pitchFamily="50" charset="-128"/>
                <a:cs typeface="Arial" panose="020B0604020202020204" pitchFamily="34" charset="0"/>
              </a:rPr>
            </a:br>
            <a:r>
              <a:rPr lang="ja-JP" sz="2800" dirty="0">
                <a:latin typeface="Arial" panose="020B0604020202020204" pitchFamily="34" charset="0"/>
                <a:ea typeface="ＭＳ Ｐゴシック" panose="020B0600070205080204" pitchFamily="50" charset="-128"/>
                <a:cs typeface="Arial" panose="020B0604020202020204" pitchFamily="34" charset="0"/>
              </a:rPr>
              <a:t>スライサーを使用</a:t>
            </a:r>
          </a:p>
          <a:p>
            <a:r>
              <a:rPr lang="ja-JP" sz="2800" dirty="0">
                <a:latin typeface="Arial" panose="020B0604020202020204" pitchFamily="34" charset="0"/>
                <a:ea typeface="ＭＳ Ｐゴシック" panose="020B0600070205080204" pitchFamily="50" charset="-128"/>
                <a:cs typeface="Arial" panose="020B0604020202020204" pitchFamily="34" charset="0"/>
              </a:rPr>
              <a:t>リレーションシップなし</a:t>
            </a:r>
          </a:p>
          <a:p>
            <a:r>
              <a:rPr lang="ja-JP" sz="2800" dirty="0">
                <a:latin typeface="Arial" panose="020B0604020202020204" pitchFamily="34" charset="0"/>
                <a:ea typeface="ＭＳ Ｐゴシック" panose="020B0600070205080204" pitchFamily="50" charset="-128"/>
                <a:cs typeface="Arial" panose="020B0604020202020204" pitchFamily="34" charset="0"/>
              </a:rPr>
              <a:t>リレーションシップ関数なし</a:t>
            </a:r>
          </a:p>
        </p:txBody>
      </p:sp>
      <p:pic>
        <p:nvPicPr>
          <p:cNvPr id="6" name="Picture 5"/>
          <p:cNvPicPr>
            <a:picLocks noChangeAspect="1"/>
          </p:cNvPicPr>
          <p:nvPr/>
        </p:nvPicPr>
        <p:blipFill>
          <a:blip r:embed="rId3"/>
          <a:stretch>
            <a:fillRect/>
          </a:stretch>
        </p:blipFill>
        <p:spPr>
          <a:xfrm>
            <a:off x="7297270" y="2171158"/>
            <a:ext cx="2259027" cy="4580805"/>
          </a:xfrm>
          <a:prstGeom prst="rect">
            <a:avLst/>
          </a:prstGeom>
          <a:ln>
            <a:solidFill>
              <a:schemeClr val="bg1">
                <a:lumMod val="50000"/>
                <a:lumOff val="50000"/>
              </a:schemeClr>
            </a:solidFill>
          </a:ln>
        </p:spPr>
      </p:pic>
    </p:spTree>
    <p:extLst>
      <p:ext uri="{BB962C8B-B14F-4D97-AF65-F5344CB8AC3E}">
        <p14:creationId xmlns:p14="http://schemas.microsoft.com/office/powerpoint/2010/main" val="2624655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トピック</a:t>
            </a:r>
            <a:r>
              <a:rPr lang="en-US" altLang="ja-JP" dirty="0"/>
              <a:t>B:Excel</a:t>
            </a:r>
            <a:r>
              <a:rPr lang="ja-JP" altLang="en-US" dirty="0"/>
              <a:t>と</a:t>
            </a:r>
            <a:r>
              <a:rPr lang="en-US" altLang="ja-JP" dirty="0"/>
              <a:t>PowerPivot</a:t>
            </a:r>
            <a:r>
              <a:rPr lang="ja-JP" altLang="en-US" dirty="0"/>
              <a:t>データの比較</a:t>
            </a:r>
            <a:endParaRPr lang="ja-JP" dirty="0"/>
          </a:p>
        </p:txBody>
      </p:sp>
      <p:sp>
        <p:nvSpPr>
          <p:cNvPr id="2" name="Content Placeholder 1"/>
          <p:cNvSpPr>
            <a:spLocks noGrp="1"/>
          </p:cNvSpPr>
          <p:nvPr>
            <p:ph idx="1"/>
          </p:nvPr>
        </p:nvSpPr>
        <p:spPr/>
        <p:txBody>
          <a:bodyPr/>
          <a:lstStyle/>
          <a:p>
            <a:pPr marL="0" indent="0">
              <a:buNone/>
            </a:pPr>
            <a:r>
              <a:rPr lang="ja-JP" dirty="0"/>
              <a:t>ExcelのデータとPower Pivotのデータを使用する場合、</a:t>
            </a:r>
            <a:br>
              <a:rPr lang="en-US" altLang="ja-JP" dirty="0"/>
            </a:br>
            <a:r>
              <a:rPr lang="ja-JP" dirty="0"/>
              <a:t>ピボットテーブルとピボットグラフには異なる機能があります。</a:t>
            </a:r>
          </a:p>
        </p:txBody>
      </p:sp>
      <p:sp>
        <p:nvSpPr>
          <p:cNvPr id="11" name="Text Placeholder 4"/>
          <p:cNvSpPr txBox="1">
            <a:spLocks/>
          </p:cNvSpPr>
          <p:nvPr/>
        </p:nvSpPr>
        <p:spPr>
          <a:xfrm>
            <a:off x="1868634" y="2622498"/>
            <a:ext cx="4389120" cy="417205"/>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a:latin typeface="Arial" panose="020B0604020202020204" pitchFamily="34" charset="0"/>
                <a:ea typeface="ＭＳ Ｐゴシック" panose="020B0600070205080204" pitchFamily="50" charset="-128"/>
                <a:cs typeface="Arial" panose="020B0604020202020204" pitchFamily="34" charset="0"/>
              </a:rPr>
              <a:t>Power Pivotのデータ</a:t>
            </a:r>
          </a:p>
          <a:p>
            <a:pPr marL="0" indent="0">
              <a:buNone/>
            </a:pPr>
            <a:endParaRPr lang="ja-JP"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Content Placeholder 5"/>
          <p:cNvSpPr txBox="1">
            <a:spLocks/>
          </p:cNvSpPr>
          <p:nvPr/>
        </p:nvSpPr>
        <p:spPr>
          <a:xfrm>
            <a:off x="1868634" y="3039703"/>
            <a:ext cx="4389120" cy="2209152"/>
          </a:xfrm>
          <a:prstGeom prst="rect">
            <a:avLst/>
          </a:prstGeom>
          <a:solidFill>
            <a:schemeClr val="accent2">
              <a:lumMod val="20000"/>
              <a:lumOff val="8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ja-JP" sz="2800" dirty="0">
                <a:latin typeface="Arial" panose="020B0604020202020204" pitchFamily="34" charset="0"/>
                <a:ea typeface="ＭＳ Ｐゴシック" panose="020B0600070205080204" pitchFamily="50" charset="-128"/>
                <a:cs typeface="Arial" panose="020B0604020202020204" pitchFamily="34" charset="0"/>
              </a:rPr>
              <a:t>複数のテーブル</a:t>
            </a:r>
          </a:p>
          <a:p>
            <a:r>
              <a:rPr lang="ja-JP" sz="2800" dirty="0">
                <a:latin typeface="Arial" panose="020B0604020202020204" pitchFamily="34" charset="0"/>
                <a:ea typeface="ＭＳ Ｐゴシック" panose="020B0600070205080204" pitchFamily="50" charset="-128"/>
                <a:cs typeface="Arial" panose="020B0604020202020204" pitchFamily="34" charset="0"/>
              </a:rPr>
              <a:t>複数のテーブルで</a:t>
            </a:r>
            <a:br>
              <a:rPr lang="en-US" altLang="ja-JP" sz="2800" dirty="0">
                <a:latin typeface="Arial" panose="020B0604020202020204" pitchFamily="34" charset="0"/>
                <a:ea typeface="ＭＳ Ｐゴシック" panose="020B0600070205080204" pitchFamily="50" charset="-128"/>
                <a:cs typeface="Arial" panose="020B0604020202020204" pitchFamily="34" charset="0"/>
              </a:rPr>
            </a:br>
            <a:r>
              <a:rPr lang="ja-JP" sz="2800" dirty="0">
                <a:latin typeface="Arial" panose="020B0604020202020204" pitchFamily="34" charset="0"/>
                <a:ea typeface="ＭＳ Ｐゴシック" panose="020B0600070205080204" pitchFamily="50" charset="-128"/>
                <a:cs typeface="Arial" panose="020B0604020202020204" pitchFamily="34" charset="0"/>
              </a:rPr>
              <a:t>スライサーを使用</a:t>
            </a:r>
          </a:p>
          <a:p>
            <a:r>
              <a:rPr lang="ja-JP" sz="2800" dirty="0">
                <a:latin typeface="Arial" panose="020B0604020202020204" pitchFamily="34" charset="0"/>
                <a:ea typeface="ＭＳ Ｐゴシック" panose="020B0600070205080204" pitchFamily="50" charset="-128"/>
                <a:cs typeface="Arial" panose="020B0604020202020204" pitchFamily="34" charset="0"/>
              </a:rPr>
              <a:t>堅牢なリレーションシップ</a:t>
            </a:r>
          </a:p>
          <a:p>
            <a:r>
              <a:rPr lang="ja-JP" sz="2800" dirty="0">
                <a:latin typeface="Arial" panose="020B0604020202020204" pitchFamily="34" charset="0"/>
                <a:ea typeface="ＭＳ Ｐゴシック" panose="020B0600070205080204" pitchFamily="50" charset="-128"/>
                <a:cs typeface="Arial" panose="020B0604020202020204" pitchFamily="34" charset="0"/>
              </a:rPr>
              <a:t>メジャー</a:t>
            </a:r>
          </a:p>
        </p:txBody>
      </p:sp>
      <p:pic>
        <p:nvPicPr>
          <p:cNvPr id="3" name="Picture 2"/>
          <p:cNvPicPr>
            <a:picLocks noChangeAspect="1"/>
          </p:cNvPicPr>
          <p:nvPr/>
        </p:nvPicPr>
        <p:blipFill>
          <a:blip r:embed="rId3"/>
          <a:stretch>
            <a:fillRect/>
          </a:stretch>
        </p:blipFill>
        <p:spPr>
          <a:xfrm>
            <a:off x="7350088" y="2154210"/>
            <a:ext cx="2283500" cy="4602960"/>
          </a:xfrm>
          <a:prstGeom prst="rect">
            <a:avLst/>
          </a:prstGeom>
          <a:ln>
            <a:solidFill>
              <a:schemeClr val="bg1">
                <a:lumMod val="50000"/>
                <a:lumOff val="50000"/>
              </a:schemeClr>
            </a:solidFill>
          </a:ln>
        </p:spPr>
      </p:pic>
    </p:spTree>
    <p:extLst>
      <p:ext uri="{BB962C8B-B14F-4D97-AF65-F5344CB8AC3E}">
        <p14:creationId xmlns:p14="http://schemas.microsoft.com/office/powerpoint/2010/main" val="2802997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ja-JP" altLang="en-US" dirty="0"/>
              <a:t>トピック</a:t>
            </a:r>
            <a:r>
              <a:rPr lang="en-US" altLang="ja-JP" dirty="0"/>
              <a:t>B</a:t>
            </a:r>
            <a:r>
              <a:rPr lang="ja-JP" altLang="en-US" dirty="0"/>
              <a:t>：</a:t>
            </a:r>
            <a:r>
              <a:rPr lang="ja-JP" dirty="0"/>
              <a:t>Power Pivotのピボットテーブルを作成する</a:t>
            </a:r>
          </a:p>
        </p:txBody>
      </p:sp>
      <p:sp>
        <p:nvSpPr>
          <p:cNvPr id="5" name="Content Placeholder 4"/>
          <p:cNvSpPr>
            <a:spLocks noGrp="1"/>
          </p:cNvSpPr>
          <p:nvPr>
            <p:ph idx="1"/>
          </p:nvPr>
        </p:nvSpPr>
        <p:spPr/>
        <p:txBody>
          <a:bodyPr/>
          <a:lstStyle/>
          <a:p>
            <a:pPr marL="514350" indent="-514350">
              <a:buFont typeface="+mj-lt"/>
              <a:buAutoNum type="arabicPeriod"/>
            </a:pPr>
            <a:r>
              <a:rPr lang="ja-JP" b="1" dirty="0"/>
              <a:t>Insert</a:t>
            </a:r>
            <a:r>
              <a:rPr lang="ja-JP"/>
              <a:t>（挿入）タブをクリックし、次に</a:t>
            </a:r>
            <a:r>
              <a:rPr lang="ja-JP" b="1" dirty="0"/>
              <a:t>PivotTable</a:t>
            </a:r>
            <a:r>
              <a:rPr lang="ja-JP"/>
              <a:t>（ピボットテーブル）をクリックします。</a:t>
            </a:r>
            <a:endParaRPr lang="ja-JP" dirty="0"/>
          </a:p>
          <a:p>
            <a:pPr marL="514350" indent="-514350">
              <a:buFont typeface="+mj-lt"/>
              <a:buAutoNum type="arabicPeriod"/>
            </a:pPr>
            <a:r>
              <a:rPr lang="ja-JP" b="1" dirty="0"/>
              <a:t>Use this workbook’s Data Model</a:t>
            </a:r>
            <a:r>
              <a:rPr lang="ja-JP"/>
              <a:t>（このブックのデータモデルを使用する）を選択します。 </a:t>
            </a:r>
          </a:p>
        </p:txBody>
      </p:sp>
      <p:grpSp>
        <p:nvGrpSpPr>
          <p:cNvPr id="13" name="Group 12"/>
          <p:cNvGrpSpPr/>
          <p:nvPr/>
        </p:nvGrpSpPr>
        <p:grpSpPr>
          <a:xfrm>
            <a:off x="2809044" y="3107353"/>
            <a:ext cx="6573911" cy="1083612"/>
            <a:chOff x="1202933" y="4858400"/>
            <a:chExt cx="6573911" cy="1083612"/>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933" y="4858400"/>
              <a:ext cx="6573911" cy="1083612"/>
            </a:xfrm>
            <a:prstGeom prst="rect">
              <a:avLst/>
            </a:prstGeom>
          </p:spPr>
        </p:pic>
        <p:sp>
          <p:nvSpPr>
            <p:cNvPr id="8" name="Rounded Rectangle 7"/>
            <p:cNvSpPr/>
            <p:nvPr/>
          </p:nvSpPr>
          <p:spPr>
            <a:xfrm>
              <a:off x="1202934" y="5013050"/>
              <a:ext cx="620546" cy="7743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grpSp>
        <p:nvGrpSpPr>
          <p:cNvPr id="6" name="Group 5"/>
          <p:cNvGrpSpPr/>
          <p:nvPr/>
        </p:nvGrpSpPr>
        <p:grpSpPr>
          <a:xfrm>
            <a:off x="4463509" y="3576291"/>
            <a:ext cx="3264981" cy="2925762"/>
            <a:chOff x="2512592" y="3056338"/>
            <a:chExt cx="3264981" cy="2925762"/>
          </a:xfrm>
        </p:grpSpPr>
        <p:pic>
          <p:nvPicPr>
            <p:cNvPr id="2" name="Picture 1"/>
            <p:cNvPicPr>
              <a:picLocks noChangeAspect="1"/>
            </p:cNvPicPr>
            <p:nvPr/>
          </p:nvPicPr>
          <p:blipFill>
            <a:blip r:embed="rId4"/>
            <a:stretch>
              <a:fillRect/>
            </a:stretch>
          </p:blipFill>
          <p:spPr>
            <a:xfrm>
              <a:off x="2512593" y="3056338"/>
              <a:ext cx="3264980" cy="2925762"/>
            </a:xfrm>
            <a:prstGeom prst="rect">
              <a:avLst/>
            </a:prstGeom>
            <a:effectLst>
              <a:outerShdw blurRad="50800" dist="38100" dir="2700000" algn="tl" rotWithShape="0">
                <a:prstClr val="black">
                  <a:alpha val="40000"/>
                </a:prstClr>
              </a:outerShdw>
            </a:effectLst>
          </p:spPr>
        </p:pic>
        <p:sp>
          <p:nvSpPr>
            <p:cNvPr id="15" name="Rounded Rectangle 14"/>
            <p:cNvSpPr/>
            <p:nvPr/>
          </p:nvSpPr>
          <p:spPr>
            <a:xfrm>
              <a:off x="2512592" y="4314829"/>
              <a:ext cx="1957807" cy="2952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Tree>
    <p:extLst>
      <p:ext uri="{BB962C8B-B14F-4D97-AF65-F5344CB8AC3E}">
        <p14:creationId xmlns:p14="http://schemas.microsoft.com/office/powerpoint/2010/main" val="12243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5B33870-7656-4955-A5FD-13894E0D4ECD}"/>
              </a:ext>
            </a:extLst>
          </p:cNvPr>
          <p:cNvSpPr/>
          <p:nvPr/>
        </p:nvSpPr>
        <p:spPr>
          <a:xfrm>
            <a:off x="9451090" y="6400800"/>
            <a:ext cx="2318544" cy="352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p:txBody>
          <a:bodyPr/>
          <a:lstStyle/>
          <a:p>
            <a:r>
              <a:rPr lang="ja-JP"/>
              <a:t>Power Pivotにデータを追加する</a:t>
            </a:r>
            <a:endParaRPr lang="ja-JP" dirty="0"/>
          </a:p>
        </p:txBody>
      </p:sp>
      <p:sp>
        <p:nvSpPr>
          <p:cNvPr id="3" name="Content Placeholder 2"/>
          <p:cNvSpPr>
            <a:spLocks noGrp="1"/>
          </p:cNvSpPr>
          <p:nvPr>
            <p:ph idx="1"/>
          </p:nvPr>
        </p:nvSpPr>
        <p:spPr/>
        <p:txBody>
          <a:bodyPr/>
          <a:lstStyle/>
          <a:p>
            <a:pPr marL="0" indent="0">
              <a:buNone/>
            </a:pPr>
            <a:r>
              <a:rPr lang="ja-JP" dirty="0"/>
              <a:t>ExcelはPower Pivotのピボットテーブルと</a:t>
            </a:r>
            <a:br>
              <a:rPr lang="en-US" altLang="ja-JP" dirty="0"/>
            </a:br>
            <a:r>
              <a:rPr lang="ja-JP" dirty="0"/>
              <a:t>同じパネルを使用します</a:t>
            </a:r>
          </a:p>
          <a:p>
            <a:endParaRPr lang="ja-JP" dirty="0"/>
          </a:p>
          <a:p>
            <a:r>
              <a:rPr lang="ja-JP" dirty="0"/>
              <a:t>このパネルはデータモデルに基づいているため、</a:t>
            </a:r>
            <a:br>
              <a:rPr lang="en-US" altLang="ja-JP" dirty="0"/>
            </a:br>
            <a:r>
              <a:rPr lang="ja-JP" dirty="0"/>
              <a:t>複数のテーブルが表示されます</a:t>
            </a:r>
          </a:p>
          <a:p>
            <a:endParaRPr lang="ja-JP" dirty="0"/>
          </a:p>
          <a:p>
            <a:r>
              <a:rPr lang="ja-JP" dirty="0"/>
              <a:t>Pivotで使用されているテーブルのみを表示するか、</a:t>
            </a:r>
            <a:br>
              <a:rPr lang="en-US" altLang="ja-JP" dirty="0"/>
            </a:br>
            <a:r>
              <a:rPr lang="ja-JP" dirty="0"/>
              <a:t>すべてのテーブルを表示するか選択できます</a:t>
            </a:r>
          </a:p>
          <a:p>
            <a:endParaRPr lang="ja-JP" dirty="0"/>
          </a:p>
        </p:txBody>
      </p:sp>
      <p:pic>
        <p:nvPicPr>
          <p:cNvPr id="5" name="Picture 4"/>
          <p:cNvPicPr>
            <a:picLocks noChangeAspect="1"/>
          </p:cNvPicPr>
          <p:nvPr/>
        </p:nvPicPr>
        <p:blipFill>
          <a:blip r:embed="rId3"/>
          <a:stretch>
            <a:fillRect/>
          </a:stretch>
        </p:blipFill>
        <p:spPr>
          <a:xfrm>
            <a:off x="9451090" y="1658733"/>
            <a:ext cx="2419350" cy="4876800"/>
          </a:xfrm>
          <a:prstGeom prst="rect">
            <a:avLst/>
          </a:prstGeom>
          <a:ln>
            <a:solidFill>
              <a:schemeClr val="bg1">
                <a:lumMod val="50000"/>
                <a:lumOff val="50000"/>
              </a:schemeClr>
            </a:solidFill>
          </a:ln>
        </p:spPr>
      </p:pic>
      <p:cxnSp>
        <p:nvCxnSpPr>
          <p:cNvPr id="7" name="Straight Arrow Connector 6"/>
          <p:cNvCxnSpPr>
            <a:cxnSpLocks/>
          </p:cNvCxnSpPr>
          <p:nvPr/>
        </p:nvCxnSpPr>
        <p:spPr>
          <a:xfrm flipV="1">
            <a:off x="7841673" y="2194560"/>
            <a:ext cx="1733401" cy="20079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C15EA9-7180-4CE6-808F-E4EE8160E646}"/>
              </a:ext>
            </a:extLst>
          </p:cNvPr>
          <p:cNvCxnSpPr>
            <a:cxnSpLocks/>
          </p:cNvCxnSpPr>
          <p:nvPr/>
        </p:nvCxnSpPr>
        <p:spPr>
          <a:xfrm flipV="1">
            <a:off x="7841673" y="2194560"/>
            <a:ext cx="2464921" cy="20079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25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2BAD72-410A-4439-89C0-D0F6C070EF1A}"/>
              </a:ext>
            </a:extLst>
          </p:cNvPr>
          <p:cNvSpPr/>
          <p:nvPr/>
        </p:nvSpPr>
        <p:spPr>
          <a:xfrm>
            <a:off x="9451090" y="6400800"/>
            <a:ext cx="2318544" cy="352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9466527" y="1659282"/>
            <a:ext cx="2419350" cy="4876800"/>
          </a:xfrm>
          <a:prstGeom prst="rect">
            <a:avLst/>
          </a:prstGeom>
          <a:ln>
            <a:solidFill>
              <a:schemeClr val="bg1">
                <a:lumMod val="50000"/>
                <a:lumOff val="50000"/>
              </a:schemeClr>
            </a:solidFill>
          </a:ln>
        </p:spPr>
      </p:pic>
      <p:sp>
        <p:nvSpPr>
          <p:cNvPr id="2" name="Title 1"/>
          <p:cNvSpPr>
            <a:spLocks noGrp="1"/>
          </p:cNvSpPr>
          <p:nvPr>
            <p:ph type="title"/>
          </p:nvPr>
        </p:nvSpPr>
        <p:spPr/>
        <p:txBody>
          <a:bodyPr/>
          <a:lstStyle/>
          <a:p>
            <a:r>
              <a:rPr lang="ja-JP"/>
              <a:t>Power Pivotにデータを追加する</a:t>
            </a:r>
            <a:endParaRPr lang="ja-JP" dirty="0"/>
          </a:p>
        </p:txBody>
      </p:sp>
      <p:sp>
        <p:nvSpPr>
          <p:cNvPr id="3" name="Content Placeholder 2"/>
          <p:cNvSpPr>
            <a:spLocks noGrp="1"/>
          </p:cNvSpPr>
          <p:nvPr>
            <p:ph idx="1"/>
          </p:nvPr>
        </p:nvSpPr>
        <p:spPr/>
        <p:txBody>
          <a:bodyPr/>
          <a:lstStyle/>
          <a:p>
            <a:pPr marL="0" indent="0">
              <a:buNone/>
            </a:pPr>
            <a:r>
              <a:rPr lang="ja-JP" dirty="0"/>
              <a:t>追加するフィールドの4つの領域：</a:t>
            </a:r>
          </a:p>
          <a:p>
            <a:endParaRPr lang="ja-JP" dirty="0"/>
          </a:p>
          <a:p>
            <a:pPr lvl="1"/>
            <a:r>
              <a:rPr lang="ja-JP" b="1" dirty="0"/>
              <a:t>Filters</a:t>
            </a:r>
            <a:r>
              <a:rPr lang="ja-JP" dirty="0"/>
              <a:t>（フィルター）：レポート全体を変更します</a:t>
            </a:r>
            <a:r>
              <a:rPr lang="ja-JP" altLang="en-US" dirty="0"/>
              <a:t>。</a:t>
            </a:r>
            <a:endParaRPr lang="ja-JP" dirty="0"/>
          </a:p>
          <a:p>
            <a:pPr lvl="1"/>
            <a:r>
              <a:rPr lang="ja-JP" b="1" dirty="0"/>
              <a:t>Columns</a:t>
            </a:r>
            <a:r>
              <a:rPr lang="ja-JP" dirty="0"/>
              <a:t>（列）：列内のデータ</a:t>
            </a:r>
          </a:p>
          <a:p>
            <a:pPr lvl="1"/>
            <a:r>
              <a:rPr lang="ja-JP" b="1" dirty="0"/>
              <a:t>Rows</a:t>
            </a:r>
            <a:r>
              <a:rPr lang="ja-JP" dirty="0"/>
              <a:t>（行）：行内のデータ</a:t>
            </a:r>
          </a:p>
          <a:p>
            <a:pPr lvl="1"/>
            <a:r>
              <a:rPr lang="ja-JP" b="1" dirty="0"/>
              <a:t>Values</a:t>
            </a:r>
            <a:r>
              <a:rPr lang="ja-JP" dirty="0"/>
              <a:t>（値）：計算フィールド</a:t>
            </a:r>
          </a:p>
          <a:p>
            <a:endParaRPr lang="ja-JP" dirty="0"/>
          </a:p>
          <a:p>
            <a:endParaRPr lang="ja-JP" dirty="0"/>
          </a:p>
        </p:txBody>
      </p:sp>
      <p:sp>
        <p:nvSpPr>
          <p:cNvPr id="33" name="Rectangle 32"/>
          <p:cNvSpPr/>
          <p:nvPr/>
        </p:nvSpPr>
        <p:spPr>
          <a:xfrm>
            <a:off x="9483317" y="4526062"/>
            <a:ext cx="1178755" cy="8236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Rectangle 33"/>
          <p:cNvSpPr/>
          <p:nvPr/>
        </p:nvSpPr>
        <p:spPr>
          <a:xfrm>
            <a:off x="10678825" y="4526062"/>
            <a:ext cx="1178755" cy="8236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Rectangle 34"/>
          <p:cNvSpPr/>
          <p:nvPr/>
        </p:nvSpPr>
        <p:spPr>
          <a:xfrm>
            <a:off x="9483317" y="5347342"/>
            <a:ext cx="1178755" cy="8236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6" name="Rectangle 35"/>
          <p:cNvSpPr/>
          <p:nvPr/>
        </p:nvSpPr>
        <p:spPr>
          <a:xfrm>
            <a:off x="10678825" y="5347342"/>
            <a:ext cx="1178755" cy="8236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5229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演習4-2：ピボットテーブルのレポートを作成する</a:t>
            </a:r>
          </a:p>
        </p:txBody>
      </p:sp>
      <p:pic>
        <p:nvPicPr>
          <p:cNvPr id="6" name="Picture 5"/>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127682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ja-JP" dirty="0"/>
              <a:t>Power Pivotのピボットグラフを作成する</a:t>
            </a:r>
          </a:p>
        </p:txBody>
      </p:sp>
      <p:sp>
        <p:nvSpPr>
          <p:cNvPr id="5" name="Content Placeholder 4"/>
          <p:cNvSpPr>
            <a:spLocks noGrp="1"/>
          </p:cNvSpPr>
          <p:nvPr>
            <p:ph idx="1"/>
          </p:nvPr>
        </p:nvSpPr>
        <p:spPr/>
        <p:txBody>
          <a:bodyPr/>
          <a:lstStyle/>
          <a:p>
            <a:pPr marL="514350" indent="-514350">
              <a:buFont typeface="+mj-lt"/>
              <a:buAutoNum type="arabicPeriod"/>
            </a:pPr>
            <a:r>
              <a:rPr lang="ja-JP" b="1" dirty="0"/>
              <a:t>Insert</a:t>
            </a:r>
            <a:r>
              <a:rPr lang="ja-JP"/>
              <a:t>（挿入）タブをクリックし、次にPivotTable（ピボットテーブル）をクリックします。</a:t>
            </a:r>
            <a:endParaRPr lang="ja-JP" dirty="0"/>
          </a:p>
          <a:p>
            <a:pPr marL="514350" indent="-514350">
              <a:buFont typeface="+mj-lt"/>
              <a:buAutoNum type="arabicPeriod"/>
            </a:pPr>
            <a:r>
              <a:rPr lang="ja-JP" b="1" dirty="0"/>
              <a:t>Use this workbook’s Data Model</a:t>
            </a:r>
            <a:r>
              <a:rPr lang="ja-JP"/>
              <a:t>（このブックのデータモデルを使用する）を選択します。 </a:t>
            </a:r>
          </a:p>
        </p:txBody>
      </p:sp>
      <p:grpSp>
        <p:nvGrpSpPr>
          <p:cNvPr id="13" name="Group 12"/>
          <p:cNvGrpSpPr/>
          <p:nvPr/>
        </p:nvGrpSpPr>
        <p:grpSpPr>
          <a:xfrm>
            <a:off x="2809044" y="3125282"/>
            <a:ext cx="6573911" cy="1083612"/>
            <a:chOff x="1202933" y="4858400"/>
            <a:chExt cx="6573911" cy="1083612"/>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933" y="4858400"/>
              <a:ext cx="6573911" cy="1083612"/>
            </a:xfrm>
            <a:prstGeom prst="rect">
              <a:avLst/>
            </a:prstGeom>
          </p:spPr>
        </p:pic>
        <p:sp>
          <p:nvSpPr>
            <p:cNvPr id="8" name="Rounded Rectangle 7"/>
            <p:cNvSpPr/>
            <p:nvPr/>
          </p:nvSpPr>
          <p:spPr>
            <a:xfrm>
              <a:off x="7108434" y="5013050"/>
              <a:ext cx="620546" cy="7743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grpSp>
        <p:nvGrpSpPr>
          <p:cNvPr id="6" name="Group 5"/>
          <p:cNvGrpSpPr/>
          <p:nvPr/>
        </p:nvGrpSpPr>
        <p:grpSpPr>
          <a:xfrm>
            <a:off x="4463509" y="3597562"/>
            <a:ext cx="3264981" cy="2919078"/>
            <a:chOff x="2512592" y="3059680"/>
            <a:chExt cx="3264981" cy="2919078"/>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593" y="3059680"/>
              <a:ext cx="3264980" cy="2919078"/>
            </a:xfrm>
            <a:prstGeom prst="rect">
              <a:avLst/>
            </a:prstGeom>
            <a:effectLst>
              <a:outerShdw blurRad="50800" dist="38100" dir="2700000" algn="tl" rotWithShape="0">
                <a:prstClr val="black">
                  <a:alpha val="40000"/>
                </a:prstClr>
              </a:outerShdw>
            </a:effectLst>
          </p:spPr>
        </p:pic>
        <p:sp>
          <p:nvSpPr>
            <p:cNvPr id="15" name="Rounded Rectangle 14"/>
            <p:cNvSpPr/>
            <p:nvPr/>
          </p:nvSpPr>
          <p:spPr>
            <a:xfrm>
              <a:off x="2512592" y="4314829"/>
              <a:ext cx="1957807" cy="2952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grpSp>
    </p:spTree>
    <p:extLst>
      <p:ext uri="{BB962C8B-B14F-4D97-AF65-F5344CB8AC3E}">
        <p14:creationId xmlns:p14="http://schemas.microsoft.com/office/powerpoint/2010/main" val="149641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3099941" y="3154054"/>
            <a:ext cx="2448267" cy="2257740"/>
          </a:xfrm>
          <a:prstGeom prst="rect">
            <a:avLst/>
          </a:prstGeom>
        </p:spPr>
      </p:pic>
      <p:pic>
        <p:nvPicPr>
          <p:cNvPr id="17" name="Picture 16"/>
          <p:cNvPicPr>
            <a:picLocks noChangeAspect="1"/>
          </p:cNvPicPr>
          <p:nvPr/>
        </p:nvPicPr>
        <p:blipFill>
          <a:blip r:embed="rId3"/>
          <a:stretch>
            <a:fillRect/>
          </a:stretch>
        </p:blipFill>
        <p:spPr>
          <a:xfrm>
            <a:off x="6737055" y="3140461"/>
            <a:ext cx="2467319" cy="2257740"/>
          </a:xfrm>
          <a:prstGeom prst="rect">
            <a:avLst/>
          </a:prstGeom>
        </p:spPr>
      </p:pic>
      <p:sp>
        <p:nvSpPr>
          <p:cNvPr id="2" name="Title 1"/>
          <p:cNvSpPr>
            <a:spLocks noGrp="1"/>
          </p:cNvSpPr>
          <p:nvPr>
            <p:ph type="title"/>
          </p:nvPr>
        </p:nvSpPr>
        <p:spPr/>
        <p:txBody>
          <a:bodyPr/>
          <a:lstStyle/>
          <a:p>
            <a:r>
              <a:rPr lang="ja-JP"/>
              <a:t>ピボットフィールドリストの変更</a:t>
            </a:r>
          </a:p>
        </p:txBody>
      </p:sp>
      <p:sp>
        <p:nvSpPr>
          <p:cNvPr id="3" name="Content Placeholder 2"/>
          <p:cNvSpPr>
            <a:spLocks noGrp="1"/>
          </p:cNvSpPr>
          <p:nvPr>
            <p:ph idx="1"/>
          </p:nvPr>
        </p:nvSpPr>
        <p:spPr/>
        <p:txBody>
          <a:bodyPr/>
          <a:lstStyle/>
          <a:p>
            <a:pPr marL="0" indent="0">
              <a:buNone/>
            </a:pPr>
            <a:r>
              <a:rPr lang="ja-JP" dirty="0"/>
              <a:t>ピボットテーブルとピボットグラフのフィールドの名前は同じではないことがわかります</a:t>
            </a:r>
          </a:p>
        </p:txBody>
      </p:sp>
      <p:sp>
        <p:nvSpPr>
          <p:cNvPr id="6" name="Text Placeholder 4"/>
          <p:cNvSpPr txBox="1">
            <a:spLocks/>
          </p:cNvSpPr>
          <p:nvPr/>
        </p:nvSpPr>
        <p:spPr>
          <a:xfrm>
            <a:off x="3105034" y="2728886"/>
            <a:ext cx="2414016" cy="417205"/>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sz="2400" dirty="0">
                <a:latin typeface="Arial" panose="020B0604020202020204" pitchFamily="34" charset="0"/>
                <a:ea typeface="ＭＳ Ｐゴシック" panose="020B0600070205080204" pitchFamily="50" charset="-128"/>
                <a:cs typeface="Arial" panose="020B0604020202020204" pitchFamily="34" charset="0"/>
              </a:rPr>
              <a:t>ピボットテーブル</a:t>
            </a:r>
          </a:p>
        </p:txBody>
      </p:sp>
      <p:sp>
        <p:nvSpPr>
          <p:cNvPr id="7" name="Text Placeholder 4"/>
          <p:cNvSpPr txBox="1">
            <a:spLocks/>
          </p:cNvSpPr>
          <p:nvPr/>
        </p:nvSpPr>
        <p:spPr>
          <a:xfrm>
            <a:off x="6766199" y="2736850"/>
            <a:ext cx="2414016" cy="417205"/>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sz="2800" dirty="0">
                <a:latin typeface="Arial" panose="020B0604020202020204" pitchFamily="34" charset="0"/>
                <a:ea typeface="ＭＳ Ｐゴシック" panose="020B0600070205080204" pitchFamily="50" charset="-128"/>
                <a:cs typeface="Arial" panose="020B0604020202020204" pitchFamily="34" charset="0"/>
              </a:rPr>
              <a:t>ピボットグラフ</a:t>
            </a:r>
          </a:p>
        </p:txBody>
      </p:sp>
      <p:sp>
        <p:nvSpPr>
          <p:cNvPr id="10" name="Rounded Rectangle 9"/>
          <p:cNvSpPr/>
          <p:nvPr/>
        </p:nvSpPr>
        <p:spPr>
          <a:xfrm>
            <a:off x="4312042" y="3408111"/>
            <a:ext cx="1207008" cy="2406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ounded Rectangle 10"/>
          <p:cNvSpPr/>
          <p:nvPr/>
        </p:nvSpPr>
        <p:spPr>
          <a:xfrm>
            <a:off x="7970714" y="3466875"/>
            <a:ext cx="1207008" cy="2406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Rounded Rectangle 11"/>
          <p:cNvSpPr/>
          <p:nvPr/>
        </p:nvSpPr>
        <p:spPr>
          <a:xfrm>
            <a:off x="3117066" y="4199355"/>
            <a:ext cx="1207008" cy="2406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Rounded Rectangle 12"/>
          <p:cNvSpPr/>
          <p:nvPr/>
        </p:nvSpPr>
        <p:spPr>
          <a:xfrm>
            <a:off x="6788092" y="4199355"/>
            <a:ext cx="1207008" cy="2406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67052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t>セルフサービスBIとは</a:t>
            </a:r>
          </a:p>
        </p:txBody>
      </p:sp>
      <p:sp>
        <p:nvSpPr>
          <p:cNvPr id="5" name="Content Placeholder 4"/>
          <p:cNvSpPr>
            <a:spLocks noGrp="1"/>
          </p:cNvSpPr>
          <p:nvPr>
            <p:ph idx="1"/>
          </p:nvPr>
        </p:nvSpPr>
        <p:spPr/>
        <p:txBody>
          <a:bodyPr anchor="ctr"/>
          <a:lstStyle/>
          <a:p>
            <a:pPr marL="717550" indent="0">
              <a:buNone/>
            </a:pPr>
            <a:r>
              <a:rPr lang="ja-JP" i="1" dirty="0">
                <a:solidFill>
                  <a:srgbClr val="CC2F03"/>
                </a:solidFill>
              </a:rPr>
              <a:t>マイクロソフトのセルフサービス</a:t>
            </a:r>
            <a:br>
              <a:rPr lang="en-US" altLang="ja-JP" i="1" dirty="0">
                <a:solidFill>
                  <a:srgbClr val="CC2F03"/>
                </a:solidFill>
              </a:rPr>
            </a:br>
            <a:r>
              <a:rPr lang="ja-JP" i="1" dirty="0">
                <a:solidFill>
                  <a:srgbClr val="CC2F03"/>
                </a:solidFill>
              </a:rPr>
              <a:t>ビジネスインテリジェンススイートは</a:t>
            </a:r>
            <a:br>
              <a:rPr lang="en-US" altLang="ja-JP" i="1" dirty="0">
                <a:solidFill>
                  <a:srgbClr val="CC2F03"/>
                </a:solidFill>
              </a:rPr>
            </a:br>
            <a:r>
              <a:rPr lang="ja-JP" i="1" dirty="0">
                <a:solidFill>
                  <a:srgbClr val="CC2F03"/>
                </a:solidFill>
              </a:rPr>
              <a:t>Power BIと呼ばれます。</a:t>
            </a:r>
          </a:p>
          <a:p>
            <a:pPr marL="0" indent="0" algn="ctr">
              <a:buNone/>
            </a:pPr>
            <a:endParaRPr lang="ja-JP" i="1" dirty="0">
              <a:solidFill>
                <a:srgbClr val="CC2F03"/>
              </a:solidFill>
            </a:endParaRPr>
          </a:p>
          <a:p>
            <a:pPr marL="0" indent="0" algn="ctr">
              <a:buNone/>
            </a:pPr>
            <a:r>
              <a:rPr lang="ja-JP" i="1" dirty="0">
                <a:solidFill>
                  <a:srgbClr val="CC2F03"/>
                </a:solidFill>
              </a:rPr>
              <a:t>このスイートは、お客様が重要なことに集中できるように、</a:t>
            </a:r>
            <a:br>
              <a:rPr lang="en-US" altLang="ja-JP" i="1" dirty="0">
                <a:solidFill>
                  <a:srgbClr val="CC2F03"/>
                </a:solidFill>
              </a:rPr>
            </a:br>
            <a:r>
              <a:rPr lang="ja-JP" i="1" dirty="0">
                <a:solidFill>
                  <a:srgbClr val="CC2F03"/>
                </a:solidFill>
              </a:rPr>
              <a:t>会社のデータを豊富なビジュアルに変換し、収集および整理します。</a:t>
            </a:r>
          </a:p>
        </p:txBody>
      </p:sp>
      <p:pic>
        <p:nvPicPr>
          <p:cNvPr id="3" name="グラフィックス 2">
            <a:extLst>
              <a:ext uri="{FF2B5EF4-FFF2-40B4-BE49-F238E27FC236}">
                <a16:creationId xmlns:a16="http://schemas.microsoft.com/office/drawing/2014/main" id="{9D6F5322-1C9D-41EC-9F7C-1334DB16D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9102" y="2148840"/>
            <a:ext cx="1280160" cy="1280160"/>
          </a:xfrm>
          <a:prstGeom prst="rect">
            <a:avLst/>
          </a:prstGeom>
        </p:spPr>
      </p:pic>
      <p:sp>
        <p:nvSpPr>
          <p:cNvPr id="8" name="テキスト ボックス 7">
            <a:extLst>
              <a:ext uri="{FF2B5EF4-FFF2-40B4-BE49-F238E27FC236}">
                <a16:creationId xmlns:a16="http://schemas.microsoft.com/office/drawing/2014/main" id="{834D32EF-47D9-4504-BC72-CD2E7B95E3EB}"/>
              </a:ext>
            </a:extLst>
          </p:cNvPr>
          <p:cNvSpPr txBox="1"/>
          <p:nvPr/>
        </p:nvSpPr>
        <p:spPr>
          <a:xfrm>
            <a:off x="8502978" y="2281088"/>
            <a:ext cx="3695307" cy="1015663"/>
          </a:xfrm>
          <a:prstGeom prst="rect">
            <a:avLst/>
          </a:prstGeom>
          <a:noFill/>
        </p:spPr>
        <p:txBody>
          <a:bodyPr wrap="square" rtlCol="0">
            <a:spAutoFit/>
          </a:bodyPr>
          <a:lstStyle/>
          <a:p>
            <a:r>
              <a:rPr kumimoji="1" lang="en-US" altLang="ja-JP" sz="6000" dirty="0">
                <a:solidFill>
                  <a:srgbClr val="D4910F"/>
                </a:solidFill>
              </a:rPr>
              <a:t>Power</a:t>
            </a:r>
            <a:r>
              <a:rPr kumimoji="1" lang="ja-JP" altLang="en-US" sz="6000" dirty="0">
                <a:solidFill>
                  <a:srgbClr val="D4910F"/>
                </a:solidFill>
              </a:rPr>
              <a:t> </a:t>
            </a:r>
            <a:r>
              <a:rPr kumimoji="1" lang="en-US" altLang="ja-JP" sz="6000" dirty="0">
                <a:solidFill>
                  <a:srgbClr val="D4910F"/>
                </a:solidFill>
              </a:rPr>
              <a:t>BI</a:t>
            </a:r>
            <a:endParaRPr kumimoji="1" lang="ja-JP" altLang="en-US" sz="6000" dirty="0">
              <a:solidFill>
                <a:srgbClr val="D4910F"/>
              </a:solidFill>
            </a:endParaRPr>
          </a:p>
        </p:txBody>
      </p:sp>
    </p:spTree>
    <p:extLst>
      <p:ext uri="{BB962C8B-B14F-4D97-AF65-F5344CB8AC3E}">
        <p14:creationId xmlns:p14="http://schemas.microsoft.com/office/powerpoint/2010/main" val="31526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2505" y="1155033"/>
            <a:ext cx="11389895" cy="5031958"/>
          </a:xfrm>
        </p:spPr>
        <p:txBody>
          <a:bodyPr/>
          <a:lstStyle/>
          <a:p>
            <a:pPr marL="0" indent="0">
              <a:buNone/>
            </a:pPr>
            <a:r>
              <a:rPr lang="ja-JP" dirty="0"/>
              <a:t>製品の販促と数量割引の販促が売上にどのように影響したかを示すレポートを作成するように依頼されました。 </a:t>
            </a:r>
          </a:p>
          <a:p>
            <a:endParaRPr lang="ja-JP" dirty="0"/>
          </a:p>
          <a:p>
            <a:pPr lvl="1"/>
            <a:r>
              <a:rPr lang="ja-JP" dirty="0"/>
              <a:t>レポートでは、リセラーとインターネット販売の両方のデータを表示する必要があります</a:t>
            </a:r>
          </a:p>
          <a:p>
            <a:pPr lvl="1"/>
            <a:r>
              <a:rPr lang="ja-JP" dirty="0"/>
              <a:t>レポートはセールスマネージャーがチェックします</a:t>
            </a:r>
          </a:p>
          <a:p>
            <a:pPr lvl="1"/>
            <a:r>
              <a:rPr lang="ja-JP" dirty="0"/>
              <a:t>レポートには次の特徴があります。</a:t>
            </a:r>
          </a:p>
          <a:p>
            <a:pPr lvl="2"/>
            <a:r>
              <a:rPr lang="ja-JP" dirty="0"/>
              <a:t>Excel内で表示されます</a:t>
            </a:r>
          </a:p>
          <a:p>
            <a:pPr lvl="2"/>
            <a:r>
              <a:rPr lang="ja-JP" dirty="0"/>
              <a:t>印刷されません</a:t>
            </a:r>
          </a:p>
          <a:p>
            <a:pPr lvl="2"/>
            <a:r>
              <a:rPr lang="ja-JP" dirty="0"/>
              <a:t>PowerPointに公開されません</a:t>
            </a:r>
          </a:p>
        </p:txBody>
      </p:sp>
      <p:sp>
        <p:nvSpPr>
          <p:cNvPr id="3" name="Title 2"/>
          <p:cNvSpPr>
            <a:spLocks noGrp="1"/>
          </p:cNvSpPr>
          <p:nvPr>
            <p:ph type="title"/>
          </p:nvPr>
        </p:nvSpPr>
        <p:spPr/>
        <p:txBody>
          <a:bodyPr/>
          <a:lstStyle/>
          <a:p>
            <a:r>
              <a:rPr lang="ja-JP"/>
              <a:t>レポートのシナリオ</a:t>
            </a:r>
          </a:p>
        </p:txBody>
      </p:sp>
    </p:spTree>
    <p:extLst>
      <p:ext uri="{BB962C8B-B14F-4D97-AF65-F5344CB8AC3E}">
        <p14:creationId xmlns:p14="http://schemas.microsoft.com/office/powerpoint/2010/main" val="40520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2">
                                            <p:txEl>
                                              <p:pRg st="6" end="6"/>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ja-JP"/>
              <a:t>レポートから「わかる」こと</a:t>
            </a:r>
          </a:p>
          <a:p>
            <a:pPr lvl="1"/>
            <a:r>
              <a:rPr lang="ja-JP"/>
              <a:t>データを表示するにはどのビジュアルを使用する必要があるか?</a:t>
            </a:r>
          </a:p>
          <a:p>
            <a:pPr marL="342900" lvl="1" indent="0">
              <a:buNone/>
            </a:pPr>
            <a:r>
              <a:rPr lang="en-US"/>
              <a:t>		</a:t>
            </a:r>
            <a:r>
              <a:rPr lang="ja-JP" sz="2400" dirty="0"/>
              <a:t>グラフ</a:t>
            </a:r>
            <a:endParaRPr lang="ja-JP" dirty="0"/>
          </a:p>
          <a:p>
            <a:pPr lvl="1"/>
            <a:endParaRPr lang="ja-JP" sz="2000" dirty="0"/>
          </a:p>
          <a:p>
            <a:pPr marL="0" indent="0">
              <a:buNone/>
            </a:pPr>
            <a:r>
              <a:rPr lang="ja-JP"/>
              <a:t>製品販促と数量割引販促の比較 </a:t>
            </a:r>
          </a:p>
          <a:p>
            <a:pPr lvl="1"/>
            <a:r>
              <a:rPr lang="ja-JP"/>
              <a:t>データの性質を最大限明らかにするには、グラフは何個必要か？</a:t>
            </a:r>
          </a:p>
          <a:p>
            <a:pPr marL="342900" lvl="1" indent="0">
              <a:buNone/>
            </a:pPr>
            <a:r>
              <a:rPr lang="en-US"/>
              <a:t>		</a:t>
            </a:r>
            <a:r>
              <a:rPr lang="ja-JP"/>
              <a:t>1または2</a:t>
            </a:r>
          </a:p>
          <a:p>
            <a:pPr lvl="1"/>
            <a:endParaRPr lang="ja-JP" sz="2000" dirty="0"/>
          </a:p>
          <a:p>
            <a:pPr marL="0" indent="0">
              <a:buNone/>
            </a:pPr>
            <a:r>
              <a:rPr lang="ja-JP"/>
              <a:t>売上データ</a:t>
            </a:r>
          </a:p>
          <a:p>
            <a:pPr lvl="1"/>
            <a:r>
              <a:rPr lang="ja-JP"/>
              <a:t>レポートのどこにこのデータが必要か?</a:t>
            </a:r>
          </a:p>
          <a:p>
            <a:pPr marL="342900" lvl="1" indent="0">
              <a:buNone/>
            </a:pPr>
            <a:r>
              <a:rPr lang="en-US"/>
              <a:t>		</a:t>
            </a:r>
            <a:r>
              <a:rPr lang="ja-JP" sz="2400" dirty="0"/>
              <a:t>インターネット販売による総売上</a:t>
            </a:r>
          </a:p>
          <a:p>
            <a:pPr marL="342900" lvl="1" indent="0">
              <a:buNone/>
            </a:pPr>
            <a:r>
              <a:rPr lang="en-US"/>
              <a:t>		</a:t>
            </a:r>
            <a:r>
              <a:rPr lang="ja-JP" sz="2400" dirty="0"/>
              <a:t>リセラー販売による総売上</a:t>
            </a:r>
          </a:p>
        </p:txBody>
      </p:sp>
      <p:sp>
        <p:nvSpPr>
          <p:cNvPr id="3" name="Title 2"/>
          <p:cNvSpPr>
            <a:spLocks noGrp="1"/>
          </p:cNvSpPr>
          <p:nvPr>
            <p:ph type="title"/>
          </p:nvPr>
        </p:nvSpPr>
        <p:spPr/>
        <p:txBody>
          <a:bodyPr/>
          <a:lstStyle/>
          <a:p>
            <a:r>
              <a:rPr lang="ja-JP"/>
              <a:t>ブレインストーミング</a:t>
            </a:r>
          </a:p>
        </p:txBody>
      </p:sp>
    </p:spTree>
    <p:extLst>
      <p:ext uri="{BB962C8B-B14F-4D97-AF65-F5344CB8AC3E}">
        <p14:creationId xmlns:p14="http://schemas.microsoft.com/office/powerpoint/2010/main" val="352430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50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childTnLst>
                                </p:cTn>
                              </p:par>
                            </p:childTnLst>
                          </p:cTn>
                        </p:par>
                        <p:par>
                          <p:cTn id="30" fill="hold">
                            <p:stCondLst>
                              <p:cond delay="0"/>
                            </p:stCondLst>
                            <p:childTnLst>
                              <p:par>
                                <p:cTn id="31" presetID="10" presetClass="entr" presetSubtype="0" fill="hold" nodeType="afterEffect">
                                  <p:stCondLst>
                                    <p:cond delay="50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childTnLst>
                          </p:cTn>
                        </p:par>
                        <p:par>
                          <p:cTn id="39" fill="hold">
                            <p:stCondLst>
                              <p:cond delay="500"/>
                            </p:stCondLst>
                            <p:childTnLst>
                              <p:par>
                                <p:cTn id="40" presetID="10" presetClass="entr" presetSubtype="0" fill="hold" nodeType="afterEffect">
                                  <p:stCondLst>
                                    <p:cond delay="500"/>
                                  </p:stCondLst>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fade">
                                      <p:cBhvr>
                                        <p:cTn id="4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演習4-3：ピボットグラフレポートを作成する</a:t>
            </a:r>
            <a:endParaRPr lang="ja-JP" dirty="0"/>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39246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DD470D-ABB5-4865-AD78-82177195B9F3}"/>
              </a:ext>
            </a:extLst>
          </p:cNvPr>
          <p:cNvSpPr/>
          <p:nvPr/>
        </p:nvSpPr>
        <p:spPr>
          <a:xfrm>
            <a:off x="9613713" y="6426926"/>
            <a:ext cx="2077544" cy="3135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Title 1"/>
          <p:cNvSpPr>
            <a:spLocks noGrp="1"/>
          </p:cNvSpPr>
          <p:nvPr>
            <p:ph type="title"/>
          </p:nvPr>
        </p:nvSpPr>
        <p:spPr/>
        <p:txBody>
          <a:bodyPr/>
          <a:lstStyle/>
          <a:p>
            <a:r>
              <a:rPr lang="ja-JP" altLang="en-US" dirty="0"/>
              <a:t>トピック</a:t>
            </a:r>
            <a:r>
              <a:rPr lang="en-US" altLang="ja-JP" dirty="0"/>
              <a:t>C</a:t>
            </a:r>
            <a:r>
              <a:rPr lang="ja-JP" altLang="en-US" dirty="0"/>
              <a:t>：</a:t>
            </a:r>
            <a:r>
              <a:rPr lang="ja-JP" dirty="0"/>
              <a:t>スライサー</a:t>
            </a:r>
            <a:r>
              <a:rPr lang="ja-JP" altLang="en-US" dirty="0"/>
              <a:t>を作成する</a:t>
            </a:r>
            <a:endParaRPr lang="ja-JP" dirty="0"/>
          </a:p>
        </p:txBody>
      </p:sp>
      <p:sp>
        <p:nvSpPr>
          <p:cNvPr id="3" name="Content Placeholder 2"/>
          <p:cNvSpPr>
            <a:spLocks noGrp="1"/>
          </p:cNvSpPr>
          <p:nvPr>
            <p:ph idx="1"/>
          </p:nvPr>
        </p:nvSpPr>
        <p:spPr/>
        <p:txBody>
          <a:bodyPr/>
          <a:lstStyle/>
          <a:p>
            <a:pPr marL="0" indent="0">
              <a:buNone/>
            </a:pPr>
            <a:r>
              <a:rPr lang="ja-JP" dirty="0"/>
              <a:t>スライサーとは、1つの列で一意の値を表すボタンのセットです</a:t>
            </a:r>
            <a:r>
              <a:rPr lang="ja-JP" altLang="en-US" dirty="0"/>
              <a:t>。</a:t>
            </a:r>
            <a:endParaRPr lang="ja-JP" dirty="0"/>
          </a:p>
          <a:p>
            <a:endParaRPr lang="ja-JP" sz="1000" dirty="0"/>
          </a:p>
          <a:p>
            <a:r>
              <a:rPr lang="ja-JP" dirty="0"/>
              <a:t>スライサーは、接続されているテーブルまたはグラフをフィルタリングすることによって動作します</a:t>
            </a:r>
            <a:r>
              <a:rPr lang="ja-JP" altLang="en-US" dirty="0"/>
              <a:t>。</a:t>
            </a:r>
            <a:endParaRPr lang="ja-JP" dirty="0"/>
          </a:p>
          <a:p>
            <a:endParaRPr lang="ja-JP" sz="1000" dirty="0"/>
          </a:p>
          <a:p>
            <a:r>
              <a:rPr lang="ja-JP" dirty="0"/>
              <a:t>各スライサーは、複数のテーブルと</a:t>
            </a:r>
            <a:br>
              <a:rPr lang="en-US" altLang="ja-JP" dirty="0"/>
            </a:br>
            <a:r>
              <a:rPr lang="ja-JP" dirty="0"/>
              <a:t>チャートに接続できます</a:t>
            </a:r>
            <a:r>
              <a:rPr lang="ja-JP" altLang="en-US" dirty="0"/>
              <a:t>。</a:t>
            </a:r>
            <a:endParaRPr lang="ja-JP" dirty="0"/>
          </a:p>
        </p:txBody>
      </p:sp>
      <p:grpSp>
        <p:nvGrpSpPr>
          <p:cNvPr id="10" name="Group 9"/>
          <p:cNvGrpSpPr/>
          <p:nvPr/>
        </p:nvGrpSpPr>
        <p:grpSpPr>
          <a:xfrm>
            <a:off x="7493727" y="3008077"/>
            <a:ext cx="4396728" cy="3573968"/>
            <a:chOff x="5258747" y="2100754"/>
            <a:chExt cx="3279916" cy="2666145"/>
          </a:xfrm>
        </p:grpSpPr>
        <p:pic>
          <p:nvPicPr>
            <p:cNvPr id="11" name="Picture 10" descr="Screen Clippi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58747" y="2806691"/>
              <a:ext cx="1432405" cy="1960206"/>
            </a:xfrm>
            <a:prstGeom prst="rect">
              <a:avLst/>
            </a:prstGeom>
          </p:spPr>
        </p:pic>
        <p:pic>
          <p:nvPicPr>
            <p:cNvPr id="13" name="Picture 12" descr="Screen Clippin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100692" y="2806691"/>
              <a:ext cx="1437971" cy="1960208"/>
            </a:xfrm>
            <a:prstGeom prst="rect">
              <a:avLst/>
            </a:prstGeom>
          </p:spPr>
        </p:pic>
        <p:pic>
          <p:nvPicPr>
            <p:cNvPr id="14" name="Picture 1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747" y="2100754"/>
              <a:ext cx="3279916" cy="603994"/>
            </a:xfrm>
            <a:prstGeom prst="rect">
              <a:avLst/>
            </a:prstGeom>
          </p:spPr>
        </p:pic>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8790" y="4460753"/>
            <a:ext cx="3651128" cy="1614922"/>
          </a:xfrm>
          <a:prstGeom prst="rect">
            <a:avLst/>
          </a:prstGeom>
        </p:spPr>
      </p:pic>
    </p:spTree>
    <p:extLst>
      <p:ext uri="{BB962C8B-B14F-4D97-AF65-F5344CB8AC3E}">
        <p14:creationId xmlns:p14="http://schemas.microsoft.com/office/powerpoint/2010/main" val="4182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スライサーとタイムライン</a:t>
            </a:r>
          </a:p>
        </p:txBody>
      </p:sp>
      <p:sp>
        <p:nvSpPr>
          <p:cNvPr id="3" name="Content Placeholder 2"/>
          <p:cNvSpPr>
            <a:spLocks noGrp="1"/>
          </p:cNvSpPr>
          <p:nvPr>
            <p:ph idx="1"/>
          </p:nvPr>
        </p:nvSpPr>
        <p:spPr/>
        <p:txBody>
          <a:bodyPr/>
          <a:lstStyle/>
          <a:p>
            <a:pPr marL="0" indent="0">
              <a:buNone/>
            </a:pPr>
            <a:r>
              <a:rPr lang="ja-JP" dirty="0"/>
              <a:t>スライサーを作成するには：</a:t>
            </a:r>
          </a:p>
          <a:p>
            <a:pPr marL="0" indent="0">
              <a:buNone/>
            </a:pPr>
            <a:endParaRPr lang="ja-JP" sz="2400" dirty="0"/>
          </a:p>
          <a:p>
            <a:pPr lvl="1"/>
            <a:r>
              <a:rPr lang="ja-JP" dirty="0"/>
              <a:t>ピボットテーブルまたはピボットグラフを含むワークシートを開きます</a:t>
            </a:r>
            <a:r>
              <a:rPr lang="ja-JP" altLang="en-US" dirty="0"/>
              <a:t>。</a:t>
            </a:r>
            <a:endParaRPr lang="ja-JP" dirty="0"/>
          </a:p>
          <a:p>
            <a:pPr lvl="1"/>
            <a:r>
              <a:rPr lang="ja-JP" dirty="0"/>
              <a:t>テーブル/グラフをクリックし、次に</a:t>
            </a:r>
            <a:r>
              <a:rPr lang="ja-JP" b="1" dirty="0"/>
              <a:t>PivotTable</a:t>
            </a:r>
            <a:r>
              <a:rPr lang="ja-JP" dirty="0"/>
              <a:t> </a:t>
            </a:r>
            <a:r>
              <a:rPr lang="ja-JP" b="1" dirty="0"/>
              <a:t>Tools</a:t>
            </a:r>
            <a:r>
              <a:rPr lang="ja-JP" dirty="0"/>
              <a:t>（ピボットテーブル</a:t>
            </a:r>
            <a:br>
              <a:rPr lang="en-US" altLang="ja-JP" dirty="0"/>
            </a:br>
            <a:r>
              <a:rPr lang="ja-JP" dirty="0"/>
              <a:t>ツール）の下のOptions（オプション）リボンをクリックします</a:t>
            </a:r>
          </a:p>
          <a:p>
            <a:pPr lvl="1"/>
            <a:r>
              <a:rPr lang="ja-JP" dirty="0"/>
              <a:t>その後、</a:t>
            </a:r>
            <a:r>
              <a:rPr lang="ja-JP" b="1" dirty="0"/>
              <a:t>Insert</a:t>
            </a:r>
            <a:r>
              <a:rPr lang="ja-JP" dirty="0"/>
              <a:t> </a:t>
            </a:r>
            <a:r>
              <a:rPr lang="ja-JP" b="1" dirty="0"/>
              <a:t>Slicer/Insert Timeline</a:t>
            </a:r>
            <a:r>
              <a:rPr lang="ja-JP" dirty="0"/>
              <a:t>（スライサーを挿入/タイムラインを挿入）をクリックします</a:t>
            </a:r>
          </a:p>
          <a:p>
            <a:endParaRPr lang="ja-JP" dirty="0"/>
          </a:p>
        </p:txBody>
      </p:sp>
      <p:pic>
        <p:nvPicPr>
          <p:cNvPr id="4" name="Picture 3"/>
          <p:cNvPicPr>
            <a:picLocks noChangeAspect="1"/>
          </p:cNvPicPr>
          <p:nvPr/>
        </p:nvPicPr>
        <p:blipFill>
          <a:blip r:embed="rId3"/>
          <a:stretch>
            <a:fillRect/>
          </a:stretch>
        </p:blipFill>
        <p:spPr>
          <a:xfrm>
            <a:off x="2464723" y="4081113"/>
            <a:ext cx="7412318" cy="1623218"/>
          </a:xfrm>
          <a:prstGeom prst="rect">
            <a:avLst/>
          </a:prstGeom>
        </p:spPr>
      </p:pic>
      <p:sp>
        <p:nvSpPr>
          <p:cNvPr id="8" name="Rectangle 7"/>
          <p:cNvSpPr/>
          <p:nvPr/>
        </p:nvSpPr>
        <p:spPr>
          <a:xfrm>
            <a:off x="2464723" y="4636887"/>
            <a:ext cx="517841" cy="872516"/>
          </a:xfrm>
          <a:prstGeom prst="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10"/>
          <p:cNvSpPr/>
          <p:nvPr/>
        </p:nvSpPr>
        <p:spPr>
          <a:xfrm>
            <a:off x="2977415" y="4636887"/>
            <a:ext cx="589052" cy="872516"/>
          </a:xfrm>
          <a:prstGeom prst="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bg1"/>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4203375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条件付き書式設定</a:t>
            </a:r>
          </a:p>
        </p:txBody>
      </p:sp>
      <p:sp>
        <p:nvSpPr>
          <p:cNvPr id="3" name="Content Placeholder 2"/>
          <p:cNvSpPr>
            <a:spLocks noGrp="1"/>
          </p:cNvSpPr>
          <p:nvPr>
            <p:ph idx="1"/>
          </p:nvPr>
        </p:nvSpPr>
        <p:spPr/>
        <p:txBody>
          <a:bodyPr/>
          <a:lstStyle/>
          <a:p>
            <a:pPr marL="0" indent="0">
              <a:spcAft>
                <a:spcPts val="2400"/>
              </a:spcAft>
              <a:buNone/>
            </a:pPr>
            <a:r>
              <a:rPr lang="ja-JP" dirty="0"/>
              <a:t>条件付き書式設定をピボットテーブルに追加できます</a:t>
            </a:r>
            <a:r>
              <a:rPr lang="ja-JP" altLang="en-US" dirty="0"/>
              <a:t>。</a:t>
            </a:r>
            <a:endParaRPr lang="ja-JP" dirty="0"/>
          </a:p>
          <a:p>
            <a:pPr>
              <a:spcAft>
                <a:spcPts val="2400"/>
              </a:spcAft>
            </a:pPr>
            <a:r>
              <a:rPr lang="ja-JP" dirty="0"/>
              <a:t>ピボットテーブル内の値を選択すると、</a:t>
            </a:r>
            <a:br>
              <a:rPr lang="en-US" altLang="ja-JP" dirty="0"/>
            </a:br>
            <a:r>
              <a:rPr lang="ja-JP" dirty="0"/>
              <a:t>追加オプションが表示されます</a:t>
            </a:r>
            <a:r>
              <a:rPr lang="ja-JP" altLang="en-US" dirty="0"/>
              <a:t>。</a:t>
            </a:r>
            <a:endParaRPr lang="ja-JP" dirty="0"/>
          </a:p>
          <a:p>
            <a:pPr>
              <a:spcAft>
                <a:spcPts val="2400"/>
              </a:spcAft>
            </a:pPr>
            <a:r>
              <a:rPr lang="ja-JP" dirty="0"/>
              <a:t>これにより、フィルターの変更に</a:t>
            </a:r>
            <a:br>
              <a:rPr lang="en-US" altLang="ja-JP" dirty="0"/>
            </a:br>
            <a:r>
              <a:rPr lang="ja-JP" dirty="0"/>
              <a:t>合わせて書式設定を変更することが</a:t>
            </a:r>
            <a:br>
              <a:rPr lang="en-US" altLang="ja-JP" dirty="0"/>
            </a:br>
            <a:r>
              <a:rPr lang="ja-JP" dirty="0"/>
              <a:t>できます</a:t>
            </a:r>
            <a:r>
              <a:rPr lang="ja-JP" altLang="en-US" dirty="0"/>
              <a:t>。</a:t>
            </a:r>
            <a:endParaRPr lang="ja-JP" dirty="0"/>
          </a:p>
        </p:txBody>
      </p:sp>
      <p:pic>
        <p:nvPicPr>
          <p:cNvPr id="4" name="Picture 3"/>
          <p:cNvPicPr>
            <a:picLocks noChangeAspect="1"/>
          </p:cNvPicPr>
          <p:nvPr/>
        </p:nvPicPr>
        <p:blipFill>
          <a:blip r:embed="rId3"/>
          <a:stretch>
            <a:fillRect/>
          </a:stretch>
        </p:blipFill>
        <p:spPr>
          <a:xfrm>
            <a:off x="7208099" y="1864723"/>
            <a:ext cx="4718289" cy="4466647"/>
          </a:xfrm>
          <a:prstGeom prst="rect">
            <a:avLst/>
          </a:prstGeom>
        </p:spPr>
      </p:pic>
      <p:sp>
        <p:nvSpPr>
          <p:cNvPr id="8" name="Rounded Rectangle 7"/>
          <p:cNvSpPr/>
          <p:nvPr/>
        </p:nvSpPr>
        <p:spPr>
          <a:xfrm>
            <a:off x="7417595" y="2682734"/>
            <a:ext cx="3516016" cy="3609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75896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ja-JP" altLang="en-US" dirty="0"/>
              <a:t>トピック</a:t>
            </a:r>
            <a:r>
              <a:rPr lang="en-US" altLang="ja-JP" dirty="0"/>
              <a:t>D:</a:t>
            </a:r>
            <a:r>
              <a:rPr lang="ja-JP" dirty="0"/>
              <a:t>データをグラフ化する</a:t>
            </a:r>
          </a:p>
        </p:txBody>
      </p:sp>
      <p:sp>
        <p:nvSpPr>
          <p:cNvPr id="4" name="Content Placeholder 3"/>
          <p:cNvSpPr>
            <a:spLocks noGrp="1"/>
          </p:cNvSpPr>
          <p:nvPr>
            <p:ph idx="1"/>
          </p:nvPr>
        </p:nvSpPr>
        <p:spPr/>
        <p:txBody>
          <a:bodyPr/>
          <a:lstStyle/>
          <a:p>
            <a:pPr marL="0" indent="0">
              <a:buNone/>
            </a:pPr>
            <a:r>
              <a:rPr lang="ja-JP" dirty="0"/>
              <a:t>データのグラフ化には計画が必要です。</a:t>
            </a:r>
          </a:p>
          <a:p>
            <a:pPr marL="0" indent="0">
              <a:buNone/>
            </a:pPr>
            <a:endParaRPr lang="ja-JP" dirty="0"/>
          </a:p>
          <a:p>
            <a:pPr marL="0" indent="0">
              <a:buNone/>
            </a:pPr>
            <a:r>
              <a:rPr lang="ja-JP" dirty="0"/>
              <a:t>表示されるデータに最適なレイアウトを選択してください。</a:t>
            </a:r>
          </a:p>
          <a:p>
            <a:pPr lvl="1"/>
            <a:r>
              <a:rPr lang="ja-JP" dirty="0"/>
              <a:t>これには数回試行する必要がある</a:t>
            </a:r>
            <a:br>
              <a:rPr lang="en-US" altLang="ja-JP" dirty="0"/>
            </a:br>
            <a:r>
              <a:rPr lang="ja-JP" dirty="0"/>
              <a:t>場合があります</a:t>
            </a:r>
            <a:r>
              <a:rPr lang="ja-JP" altLang="en-US" dirty="0"/>
              <a:t>。</a:t>
            </a:r>
            <a:endParaRPr lang="ja-JP" dirty="0"/>
          </a:p>
          <a:p>
            <a:pPr lvl="1"/>
            <a:r>
              <a:rPr lang="ja-JP" dirty="0"/>
              <a:t>読者を意識する</a:t>
            </a:r>
          </a:p>
          <a:p>
            <a:pPr lvl="1"/>
            <a:r>
              <a:rPr lang="ja-JP" dirty="0"/>
              <a:t>グラフィックデータを複数の方法で</a:t>
            </a:r>
            <a:br>
              <a:rPr lang="en-US" altLang="ja-JP" dirty="0"/>
            </a:br>
            <a:r>
              <a:rPr lang="ja-JP" dirty="0"/>
              <a:t>伝えるのが、しばしば非常に</a:t>
            </a:r>
            <a:br>
              <a:rPr lang="en-US" altLang="ja-JP" dirty="0"/>
            </a:br>
            <a:r>
              <a:rPr lang="ja-JP" dirty="0"/>
              <a:t>効果的です</a:t>
            </a:r>
            <a:r>
              <a:rPr lang="ja-JP" altLang="en-US" dirty="0"/>
              <a:t>。</a:t>
            </a:r>
            <a:endParaRPr lang="ja-JP" dirty="0"/>
          </a:p>
        </p:txBody>
      </p:sp>
      <p:pic>
        <p:nvPicPr>
          <p:cNvPr id="5" name="Picture 4"/>
          <p:cNvPicPr>
            <a:picLocks noChangeAspect="1"/>
          </p:cNvPicPr>
          <p:nvPr/>
        </p:nvPicPr>
        <p:blipFill>
          <a:blip r:embed="rId3"/>
          <a:stretch>
            <a:fillRect/>
          </a:stretch>
        </p:blipFill>
        <p:spPr>
          <a:xfrm>
            <a:off x="6531429" y="2801614"/>
            <a:ext cx="5436828" cy="3529756"/>
          </a:xfrm>
          <a:prstGeom prst="rect">
            <a:avLst/>
          </a:prstGeom>
        </p:spPr>
      </p:pic>
    </p:spTree>
    <p:extLst>
      <p:ext uri="{BB962C8B-B14F-4D97-AF65-F5344CB8AC3E}">
        <p14:creationId xmlns:p14="http://schemas.microsoft.com/office/powerpoint/2010/main" val="1300661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データをグラフ化する</a:t>
            </a:r>
          </a:p>
        </p:txBody>
      </p:sp>
      <p:sp>
        <p:nvSpPr>
          <p:cNvPr id="3" name="Content Placeholder 2"/>
          <p:cNvSpPr>
            <a:spLocks noGrp="1"/>
          </p:cNvSpPr>
          <p:nvPr>
            <p:ph idx="1"/>
          </p:nvPr>
        </p:nvSpPr>
        <p:spPr/>
        <p:txBody>
          <a:bodyPr/>
          <a:lstStyle/>
          <a:p>
            <a:pPr marL="0" indent="0">
              <a:buNone/>
            </a:pPr>
            <a:r>
              <a:rPr lang="ja-JP" dirty="0"/>
              <a:t>列グラフと棒グラフ</a:t>
            </a:r>
          </a:p>
          <a:p>
            <a:pPr lvl="1">
              <a:lnSpc>
                <a:spcPct val="100000"/>
              </a:lnSpc>
              <a:spcBef>
                <a:spcPts val="0"/>
              </a:spcBef>
              <a:spcAft>
                <a:spcPts val="1800"/>
              </a:spcAft>
            </a:pPr>
            <a:r>
              <a:rPr lang="ja-JP" dirty="0"/>
              <a:t>集合、積み重ね、100%積み重ね</a:t>
            </a:r>
          </a:p>
          <a:p>
            <a:pPr marL="0" indent="0">
              <a:buNone/>
            </a:pPr>
            <a:r>
              <a:rPr lang="ja-JP" dirty="0"/>
              <a:t>折れ線</a:t>
            </a:r>
          </a:p>
          <a:p>
            <a:pPr lvl="1">
              <a:lnSpc>
                <a:spcPct val="100000"/>
              </a:lnSpc>
              <a:spcBef>
                <a:spcPts val="0"/>
              </a:spcBef>
              <a:spcAft>
                <a:spcPts val="1800"/>
              </a:spcAft>
            </a:pPr>
            <a:r>
              <a:rPr lang="ja-JP" dirty="0"/>
              <a:t>折れ線、マーカー、積み重ね、100%積み重ね</a:t>
            </a:r>
          </a:p>
          <a:p>
            <a:pPr marL="0" indent="0">
              <a:buNone/>
            </a:pPr>
            <a:r>
              <a:rPr lang="ja-JP" dirty="0"/>
              <a:t>円</a:t>
            </a:r>
          </a:p>
          <a:p>
            <a:pPr lvl="1">
              <a:lnSpc>
                <a:spcPct val="100000"/>
              </a:lnSpc>
              <a:spcBef>
                <a:spcPts val="0"/>
              </a:spcBef>
              <a:spcAft>
                <a:spcPts val="1800"/>
              </a:spcAft>
            </a:pPr>
            <a:r>
              <a:rPr lang="ja-JP" dirty="0"/>
              <a:t>円グラフの一部の円グラフ、棒グラフの一部の</a:t>
            </a:r>
            <a:br>
              <a:rPr lang="en-US" altLang="ja-JP" dirty="0"/>
            </a:br>
            <a:r>
              <a:rPr lang="ja-JP" dirty="0"/>
              <a:t>円グラフ、分解された円グラフ</a:t>
            </a:r>
          </a:p>
          <a:p>
            <a:pPr marL="0" indent="0">
              <a:buNone/>
            </a:pPr>
            <a:r>
              <a:rPr lang="ja-JP" dirty="0"/>
              <a:t>エリアグラフ</a:t>
            </a:r>
          </a:p>
          <a:p>
            <a:pPr lvl="1">
              <a:lnSpc>
                <a:spcPct val="100000"/>
              </a:lnSpc>
              <a:spcBef>
                <a:spcPts val="0"/>
              </a:spcBef>
              <a:spcAft>
                <a:spcPts val="1800"/>
              </a:spcAft>
            </a:pPr>
            <a:r>
              <a:rPr lang="ja-JP" dirty="0"/>
              <a:t>3Dエリア、積み重ね、100%積み重ね</a:t>
            </a:r>
          </a:p>
        </p:txBody>
      </p:sp>
      <p:pic>
        <p:nvPicPr>
          <p:cNvPr id="4" name="Picture 3" descr="Stacked column chart and stacked column chart in 3-D"/>
          <p:cNvPicPr/>
          <p:nvPr/>
        </p:nvPicPr>
        <p:blipFill>
          <a:blip r:embed="rId2">
            <a:extLst>
              <a:ext uri="{28A0092B-C50C-407E-A947-70E740481C1C}">
                <a14:useLocalDpi xmlns:a14="http://schemas.microsoft.com/office/drawing/2010/main" val="0"/>
              </a:ext>
            </a:extLst>
          </a:blip>
          <a:srcRect/>
          <a:stretch>
            <a:fillRect/>
          </a:stretch>
        </p:blipFill>
        <p:spPr bwMode="auto">
          <a:xfrm>
            <a:off x="8264943" y="1155034"/>
            <a:ext cx="1990725" cy="981075"/>
          </a:xfrm>
          <a:prstGeom prst="rect">
            <a:avLst/>
          </a:prstGeom>
          <a:noFill/>
          <a:ln>
            <a:noFill/>
          </a:ln>
        </p:spPr>
      </p:pic>
      <p:pic>
        <p:nvPicPr>
          <p:cNvPr id="5" name="Picture 4" descr="Line charts with and without markers"/>
          <p:cNvPicPr/>
          <p:nvPr/>
        </p:nvPicPr>
        <p:blipFill>
          <a:blip r:embed="rId3">
            <a:extLst>
              <a:ext uri="{28A0092B-C50C-407E-A947-70E740481C1C}">
                <a14:useLocalDpi xmlns:a14="http://schemas.microsoft.com/office/drawing/2010/main" val="0"/>
              </a:ext>
            </a:extLst>
          </a:blip>
          <a:srcRect/>
          <a:stretch>
            <a:fillRect/>
          </a:stretch>
        </p:blipFill>
        <p:spPr bwMode="auto">
          <a:xfrm>
            <a:off x="8264942" y="2420520"/>
            <a:ext cx="1993392" cy="968037"/>
          </a:xfrm>
          <a:prstGeom prst="rect">
            <a:avLst/>
          </a:prstGeom>
          <a:noFill/>
          <a:ln>
            <a:noFill/>
          </a:ln>
        </p:spPr>
      </p:pic>
      <p:pic>
        <p:nvPicPr>
          <p:cNvPr id="6" name="Picture 5" descr="Example of a 2-D and 3-D pie chart"/>
          <p:cNvPicPr/>
          <p:nvPr/>
        </p:nvPicPr>
        <p:blipFill>
          <a:blip r:embed="rId4">
            <a:extLst>
              <a:ext uri="{28A0092B-C50C-407E-A947-70E740481C1C}">
                <a14:useLocalDpi xmlns:a14="http://schemas.microsoft.com/office/drawing/2010/main" val="0"/>
              </a:ext>
            </a:extLst>
          </a:blip>
          <a:srcRect/>
          <a:stretch>
            <a:fillRect/>
          </a:stretch>
        </p:blipFill>
        <p:spPr bwMode="auto">
          <a:xfrm>
            <a:off x="8264942" y="3660933"/>
            <a:ext cx="1993392" cy="875323"/>
          </a:xfrm>
          <a:prstGeom prst="rect">
            <a:avLst/>
          </a:prstGeom>
          <a:noFill/>
          <a:ln>
            <a:noFill/>
          </a:ln>
        </p:spPr>
      </p:pic>
      <p:pic>
        <p:nvPicPr>
          <p:cNvPr id="7" name="Picture 6" descr="Area and 3-D area chart types"/>
          <p:cNvPicPr/>
          <p:nvPr/>
        </p:nvPicPr>
        <p:blipFill>
          <a:blip r:embed="rId5">
            <a:extLst>
              <a:ext uri="{28A0092B-C50C-407E-A947-70E740481C1C}">
                <a14:useLocalDpi xmlns:a14="http://schemas.microsoft.com/office/drawing/2010/main" val="0"/>
              </a:ext>
            </a:extLst>
          </a:blip>
          <a:srcRect/>
          <a:stretch>
            <a:fillRect/>
          </a:stretch>
        </p:blipFill>
        <p:spPr bwMode="auto">
          <a:xfrm>
            <a:off x="8264942" y="4856761"/>
            <a:ext cx="1993392" cy="818214"/>
          </a:xfrm>
          <a:prstGeom prst="rect">
            <a:avLst/>
          </a:prstGeom>
          <a:noFill/>
          <a:ln>
            <a:noFill/>
          </a:ln>
        </p:spPr>
      </p:pic>
    </p:spTree>
    <p:extLst>
      <p:ext uri="{BB962C8B-B14F-4D97-AF65-F5344CB8AC3E}">
        <p14:creationId xmlns:p14="http://schemas.microsoft.com/office/powerpoint/2010/main" val="31520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データをグラフ化する</a:t>
            </a:r>
          </a:p>
        </p:txBody>
      </p:sp>
      <p:sp>
        <p:nvSpPr>
          <p:cNvPr id="3" name="Content Placeholder 2"/>
          <p:cNvSpPr>
            <a:spLocks noGrp="1"/>
          </p:cNvSpPr>
          <p:nvPr>
            <p:ph idx="1"/>
          </p:nvPr>
        </p:nvSpPr>
        <p:spPr/>
        <p:txBody>
          <a:bodyPr>
            <a:normAutofit/>
          </a:bodyPr>
          <a:lstStyle/>
          <a:p>
            <a:pPr marL="0" indent="0">
              <a:buNone/>
            </a:pPr>
            <a:r>
              <a:rPr lang="ja-JP" dirty="0"/>
              <a:t>ドーナツグラフ</a:t>
            </a:r>
          </a:p>
          <a:p>
            <a:pPr lvl="1">
              <a:lnSpc>
                <a:spcPct val="100000"/>
              </a:lnSpc>
              <a:spcBef>
                <a:spcPts val="0"/>
              </a:spcBef>
              <a:spcAft>
                <a:spcPts val="1800"/>
              </a:spcAft>
            </a:pPr>
            <a:r>
              <a:rPr lang="ja-JP" dirty="0"/>
              <a:t>ドーナツ、分解されたドーナツ</a:t>
            </a:r>
          </a:p>
          <a:p>
            <a:pPr marL="0" indent="0">
              <a:buNone/>
            </a:pPr>
            <a:r>
              <a:rPr lang="ja-JP" dirty="0"/>
              <a:t>サーフェスグラフ</a:t>
            </a:r>
          </a:p>
          <a:p>
            <a:pPr lvl="1">
              <a:lnSpc>
                <a:spcPct val="100000"/>
              </a:lnSpc>
              <a:spcBef>
                <a:spcPts val="0"/>
              </a:spcBef>
              <a:spcAft>
                <a:spcPts val="1800"/>
              </a:spcAft>
            </a:pPr>
            <a:r>
              <a:rPr lang="ja-JP" dirty="0"/>
              <a:t>3D、3Dワイヤーフレーム、輪郭、輪郭</a:t>
            </a:r>
            <a:br>
              <a:rPr lang="en-US" altLang="ja-JP" dirty="0"/>
            </a:br>
            <a:r>
              <a:rPr lang="ja-JP" dirty="0"/>
              <a:t>ワイヤーフレーム</a:t>
            </a:r>
          </a:p>
          <a:p>
            <a:pPr marL="0" indent="0">
              <a:buNone/>
            </a:pPr>
            <a:r>
              <a:rPr lang="ja-JP" dirty="0"/>
              <a:t>レーダーグラフ</a:t>
            </a:r>
          </a:p>
          <a:p>
            <a:pPr lvl="1">
              <a:lnSpc>
                <a:spcPct val="100000"/>
              </a:lnSpc>
              <a:spcBef>
                <a:spcPts val="0"/>
              </a:spcBef>
              <a:spcAft>
                <a:spcPts val="1800"/>
              </a:spcAft>
            </a:pPr>
            <a:r>
              <a:rPr lang="ja-JP" dirty="0"/>
              <a:t>レーダー、レーダーワイヤーフレーム、</a:t>
            </a:r>
            <a:br>
              <a:rPr lang="en-US" altLang="ja-JP" dirty="0"/>
            </a:br>
            <a:r>
              <a:rPr lang="ja-JP" dirty="0"/>
              <a:t>塗りつぶしレーダー</a:t>
            </a:r>
          </a:p>
        </p:txBody>
      </p:sp>
      <p:grpSp>
        <p:nvGrpSpPr>
          <p:cNvPr id="4" name="Group 3"/>
          <p:cNvGrpSpPr/>
          <p:nvPr/>
        </p:nvGrpSpPr>
        <p:grpSpPr>
          <a:xfrm>
            <a:off x="8441158" y="1362431"/>
            <a:ext cx="1972019" cy="940134"/>
            <a:chOff x="6996271" y="1164277"/>
            <a:chExt cx="1972019" cy="940134"/>
          </a:xfrm>
        </p:grpSpPr>
        <p:pic>
          <p:nvPicPr>
            <p:cNvPr id="17" name="Picture 16" descr="Doughnut chart type"/>
            <p:cNvPicPr/>
            <p:nvPr/>
          </p:nvPicPr>
          <p:blipFill>
            <a:blip r:embed="rId2">
              <a:extLst>
                <a:ext uri="{28A0092B-C50C-407E-A947-70E740481C1C}">
                  <a14:useLocalDpi xmlns:a14="http://schemas.microsoft.com/office/drawing/2010/main" val="0"/>
                </a:ext>
              </a:extLst>
            </a:blip>
            <a:srcRect/>
            <a:stretch>
              <a:fillRect/>
            </a:stretch>
          </p:blipFill>
          <p:spPr bwMode="auto">
            <a:xfrm>
              <a:off x="8028156" y="1164277"/>
              <a:ext cx="940134" cy="940134"/>
            </a:xfrm>
            <a:prstGeom prst="rect">
              <a:avLst/>
            </a:prstGeom>
            <a:noFill/>
            <a:ln>
              <a:noFill/>
            </a:ln>
          </p:spPr>
        </p:pic>
        <p:pic>
          <p:nvPicPr>
            <p:cNvPr id="18" name="Picture 17" descr="Exploded doughnut chart type"/>
            <p:cNvPicPr/>
            <p:nvPr/>
          </p:nvPicPr>
          <p:blipFill>
            <a:blip r:embed="rId3">
              <a:extLst>
                <a:ext uri="{28A0092B-C50C-407E-A947-70E740481C1C}">
                  <a14:useLocalDpi xmlns:a14="http://schemas.microsoft.com/office/drawing/2010/main" val="0"/>
                </a:ext>
              </a:extLst>
            </a:blip>
            <a:srcRect/>
            <a:stretch>
              <a:fillRect/>
            </a:stretch>
          </p:blipFill>
          <p:spPr bwMode="auto">
            <a:xfrm>
              <a:off x="6996271" y="1164277"/>
              <a:ext cx="940134" cy="940134"/>
            </a:xfrm>
            <a:prstGeom prst="rect">
              <a:avLst/>
            </a:prstGeom>
            <a:noFill/>
            <a:ln>
              <a:noFill/>
            </a:ln>
          </p:spPr>
        </p:pic>
      </p:grpSp>
      <p:pic>
        <p:nvPicPr>
          <p:cNvPr id="20" name="Picture 19" descr="Radar and radar with markers chart types"/>
          <p:cNvPicPr/>
          <p:nvPr/>
        </p:nvPicPr>
        <p:blipFill>
          <a:blip r:embed="rId4">
            <a:extLst>
              <a:ext uri="{28A0092B-C50C-407E-A947-70E740481C1C}">
                <a14:useLocalDpi xmlns:a14="http://schemas.microsoft.com/office/drawing/2010/main" val="0"/>
              </a:ext>
            </a:extLst>
          </a:blip>
          <a:srcRect/>
          <a:stretch>
            <a:fillRect/>
          </a:stretch>
        </p:blipFill>
        <p:spPr bwMode="auto">
          <a:xfrm>
            <a:off x="8456307" y="4283506"/>
            <a:ext cx="2008198" cy="999201"/>
          </a:xfrm>
          <a:prstGeom prst="rect">
            <a:avLst/>
          </a:prstGeom>
          <a:noFill/>
          <a:ln>
            <a:noFill/>
          </a:ln>
        </p:spPr>
      </p:pic>
      <p:grpSp>
        <p:nvGrpSpPr>
          <p:cNvPr id="21" name="Group 20"/>
          <p:cNvGrpSpPr/>
          <p:nvPr/>
        </p:nvGrpSpPr>
        <p:grpSpPr>
          <a:xfrm>
            <a:off x="8475975" y="2736782"/>
            <a:ext cx="2016316" cy="983023"/>
            <a:chOff x="6867575" y="4627478"/>
            <a:chExt cx="2016316" cy="983023"/>
          </a:xfrm>
        </p:grpSpPr>
        <p:pic>
          <p:nvPicPr>
            <p:cNvPr id="22" name="Picture 21" descr="3-D surface chart type"/>
            <p:cNvPicPr/>
            <p:nvPr/>
          </p:nvPicPr>
          <p:blipFill>
            <a:blip r:embed="rId5">
              <a:extLst>
                <a:ext uri="{28A0092B-C50C-407E-A947-70E740481C1C}">
                  <a14:useLocalDpi xmlns:a14="http://schemas.microsoft.com/office/drawing/2010/main" val="0"/>
                </a:ext>
              </a:extLst>
            </a:blip>
            <a:srcRect/>
            <a:stretch>
              <a:fillRect/>
            </a:stretch>
          </p:blipFill>
          <p:spPr bwMode="auto">
            <a:xfrm>
              <a:off x="7936405" y="4627478"/>
              <a:ext cx="947486" cy="947486"/>
            </a:xfrm>
            <a:prstGeom prst="rect">
              <a:avLst/>
            </a:prstGeom>
            <a:noFill/>
            <a:ln>
              <a:noFill/>
            </a:ln>
          </p:spPr>
        </p:pic>
        <p:pic>
          <p:nvPicPr>
            <p:cNvPr id="23" name="Picture 22" descr="Wireframe 3-D surface chart type"/>
            <p:cNvPicPr/>
            <p:nvPr/>
          </p:nvPicPr>
          <p:blipFill>
            <a:blip r:embed="rId6">
              <a:extLst>
                <a:ext uri="{28A0092B-C50C-407E-A947-70E740481C1C}">
                  <a14:useLocalDpi xmlns:a14="http://schemas.microsoft.com/office/drawing/2010/main" val="0"/>
                </a:ext>
              </a:extLst>
            </a:blip>
            <a:srcRect/>
            <a:stretch>
              <a:fillRect/>
            </a:stretch>
          </p:blipFill>
          <p:spPr bwMode="auto">
            <a:xfrm>
              <a:off x="6867575" y="4627478"/>
              <a:ext cx="983023" cy="983023"/>
            </a:xfrm>
            <a:prstGeom prst="rect">
              <a:avLst/>
            </a:prstGeom>
            <a:noFill/>
            <a:ln>
              <a:noFill/>
            </a:ln>
          </p:spPr>
        </p:pic>
      </p:grpSp>
    </p:spTree>
    <p:extLst>
      <p:ext uri="{BB962C8B-B14F-4D97-AF65-F5344CB8AC3E}">
        <p14:creationId xmlns:p14="http://schemas.microsoft.com/office/powerpoint/2010/main" val="473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データのグラフを作成する - Power Viewのみ</a:t>
            </a:r>
          </a:p>
        </p:txBody>
      </p:sp>
      <p:sp>
        <p:nvSpPr>
          <p:cNvPr id="3" name="Content Placeholder 2"/>
          <p:cNvSpPr>
            <a:spLocks noGrp="1"/>
          </p:cNvSpPr>
          <p:nvPr>
            <p:ph idx="1"/>
          </p:nvPr>
        </p:nvSpPr>
        <p:spPr/>
        <p:txBody>
          <a:bodyPr>
            <a:normAutofit/>
          </a:bodyPr>
          <a:lstStyle/>
          <a:p>
            <a:pPr marL="0" indent="0">
              <a:buNone/>
            </a:pPr>
            <a:r>
              <a:rPr lang="ja-JP" dirty="0"/>
              <a:t>XY（散布）図</a:t>
            </a:r>
          </a:p>
          <a:p>
            <a:pPr lvl="1">
              <a:lnSpc>
                <a:spcPct val="100000"/>
              </a:lnSpc>
              <a:spcBef>
                <a:spcPts val="0"/>
              </a:spcBef>
              <a:spcAft>
                <a:spcPts val="1800"/>
              </a:spcAft>
            </a:pPr>
            <a:r>
              <a:rPr lang="ja-JP" dirty="0"/>
              <a:t>マーカーのみ、滑らかなライン、直線、積み重ね</a:t>
            </a:r>
          </a:p>
          <a:p>
            <a:pPr marL="0" indent="0">
              <a:buNone/>
            </a:pPr>
            <a:r>
              <a:rPr lang="ja-JP" dirty="0"/>
              <a:t>バブルチャート</a:t>
            </a:r>
          </a:p>
          <a:p>
            <a:pPr lvl="1">
              <a:lnSpc>
                <a:spcPct val="100000"/>
              </a:lnSpc>
              <a:spcBef>
                <a:spcPts val="0"/>
              </a:spcBef>
              <a:spcAft>
                <a:spcPts val="1800"/>
              </a:spcAft>
            </a:pPr>
            <a:r>
              <a:rPr lang="ja-JP" dirty="0"/>
              <a:t>バブル、3Dバブル</a:t>
            </a:r>
          </a:p>
        </p:txBody>
      </p:sp>
      <p:grpSp>
        <p:nvGrpSpPr>
          <p:cNvPr id="10" name="Group 9"/>
          <p:cNvGrpSpPr/>
          <p:nvPr/>
        </p:nvGrpSpPr>
        <p:grpSpPr>
          <a:xfrm>
            <a:off x="8391576" y="1130969"/>
            <a:ext cx="2052587" cy="1078162"/>
            <a:chOff x="6972048" y="1130969"/>
            <a:chExt cx="1948114" cy="971550"/>
          </a:xfrm>
        </p:grpSpPr>
        <p:pic>
          <p:nvPicPr>
            <p:cNvPr id="8" name="Picture 7" descr="Scatter with only markers chart"/>
            <p:cNvPicPr/>
            <p:nvPr/>
          </p:nvPicPr>
          <p:blipFill>
            <a:blip r:embed="rId2">
              <a:extLst>
                <a:ext uri="{28A0092B-C50C-407E-A947-70E740481C1C}">
                  <a14:useLocalDpi xmlns:a14="http://schemas.microsoft.com/office/drawing/2010/main" val="0"/>
                </a:ext>
              </a:extLst>
            </a:blip>
            <a:srcRect/>
            <a:stretch>
              <a:fillRect/>
            </a:stretch>
          </p:blipFill>
          <p:spPr bwMode="auto">
            <a:xfrm>
              <a:off x="7996237" y="1155033"/>
              <a:ext cx="923925" cy="923925"/>
            </a:xfrm>
            <a:prstGeom prst="rect">
              <a:avLst/>
            </a:prstGeom>
            <a:noFill/>
            <a:ln>
              <a:noFill/>
            </a:ln>
          </p:spPr>
        </p:pic>
        <p:pic>
          <p:nvPicPr>
            <p:cNvPr id="9" name="Picture 8" descr="Scatter charts with straight lines with and without markers"/>
            <p:cNvPicPr/>
            <p:nvPr/>
          </p:nvPicPr>
          <p:blipFill rotWithShape="1">
            <a:blip r:embed="rId3">
              <a:extLst>
                <a:ext uri="{28A0092B-C50C-407E-A947-70E740481C1C}">
                  <a14:useLocalDpi xmlns:a14="http://schemas.microsoft.com/office/drawing/2010/main" val="0"/>
                </a:ext>
              </a:extLst>
            </a:blip>
            <a:srcRect r="66099"/>
            <a:stretch/>
          </p:blipFill>
          <p:spPr bwMode="auto">
            <a:xfrm>
              <a:off x="6972048" y="1130969"/>
              <a:ext cx="988093" cy="971550"/>
            </a:xfrm>
            <a:prstGeom prst="rect">
              <a:avLst/>
            </a:prstGeom>
            <a:noFill/>
            <a:ln>
              <a:noFill/>
            </a:ln>
          </p:spPr>
        </p:pic>
      </p:grpSp>
      <p:pic>
        <p:nvPicPr>
          <p:cNvPr id="17" name="Picture 16" descr="Bubble and bubble with 3-D effect chart"/>
          <p:cNvPicPr/>
          <p:nvPr/>
        </p:nvPicPr>
        <p:blipFill>
          <a:blip r:embed="rId4">
            <a:extLst>
              <a:ext uri="{28A0092B-C50C-407E-A947-70E740481C1C}">
                <a14:useLocalDpi xmlns:a14="http://schemas.microsoft.com/office/drawing/2010/main" val="0"/>
              </a:ext>
            </a:extLst>
          </a:blip>
          <a:srcRect/>
          <a:stretch>
            <a:fillRect/>
          </a:stretch>
        </p:blipFill>
        <p:spPr bwMode="auto">
          <a:xfrm>
            <a:off x="8391575" y="2761636"/>
            <a:ext cx="1981200" cy="971550"/>
          </a:xfrm>
          <a:prstGeom prst="rect">
            <a:avLst/>
          </a:prstGeom>
          <a:noFill/>
          <a:ln>
            <a:noFill/>
          </a:ln>
        </p:spPr>
      </p:pic>
    </p:spTree>
    <p:extLst>
      <p:ext uri="{BB962C8B-B14F-4D97-AF65-F5344CB8AC3E}">
        <p14:creationId xmlns:p14="http://schemas.microsoft.com/office/powerpoint/2010/main" val="144132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トピックB：主な機能</a:t>
            </a:r>
          </a:p>
        </p:txBody>
      </p:sp>
      <p:sp>
        <p:nvSpPr>
          <p:cNvPr id="3" name="Content Placeholder 2"/>
          <p:cNvSpPr>
            <a:spLocks noGrp="1"/>
          </p:cNvSpPr>
          <p:nvPr>
            <p:ph idx="1"/>
          </p:nvPr>
        </p:nvSpPr>
        <p:spPr/>
        <p:txBody>
          <a:bodyPr>
            <a:normAutofit/>
          </a:bodyPr>
          <a:lstStyle/>
          <a:p>
            <a:pPr marL="0" indent="0">
              <a:buNone/>
            </a:pPr>
            <a:r>
              <a:rPr lang="ja-JP"/>
              <a:t>要件：</a:t>
            </a:r>
          </a:p>
          <a:p>
            <a:pPr lvl="1"/>
            <a:r>
              <a:rPr lang="ja-JP"/>
              <a:t>（2016）Proのみ、O365 ProPlus – E3 – E4</a:t>
            </a:r>
          </a:p>
          <a:p>
            <a:pPr lvl="1"/>
            <a:r>
              <a:rPr lang="ja-JP"/>
              <a:t>4GBのRAM、6GBを推奨</a:t>
            </a:r>
          </a:p>
          <a:p>
            <a:pPr lvl="1"/>
            <a:r>
              <a:rPr lang="ja-JP"/>
              <a:t>Officeの32ビット版、64ビットを推奨</a:t>
            </a:r>
          </a:p>
          <a:p>
            <a:pPr lvl="1"/>
            <a:r>
              <a:rPr lang="ja-JP"/>
              <a:t>ファイルサイズは2GB（32ビット）または4GB（64ビット）を超えることはできません</a:t>
            </a:r>
          </a:p>
          <a:p>
            <a:pPr lvl="1"/>
            <a:endParaRPr lang="ja-JP" dirty="0"/>
          </a:p>
          <a:p>
            <a:endParaRPr lang="ja-JP" dirty="0"/>
          </a:p>
        </p:txBody>
      </p:sp>
    </p:spTree>
    <p:extLst>
      <p:ext uri="{BB962C8B-B14F-4D97-AF65-F5344CB8AC3E}">
        <p14:creationId xmlns:p14="http://schemas.microsoft.com/office/powerpoint/2010/main" val="7017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dirty="0"/>
              <a:t>データのグラフを作成する</a:t>
            </a:r>
          </a:p>
        </p:txBody>
      </p:sp>
      <p:sp>
        <p:nvSpPr>
          <p:cNvPr id="3" name="Content Placeholder 2"/>
          <p:cNvSpPr>
            <a:spLocks noGrp="1"/>
          </p:cNvSpPr>
          <p:nvPr>
            <p:ph idx="1"/>
          </p:nvPr>
        </p:nvSpPr>
        <p:spPr/>
        <p:txBody>
          <a:bodyPr>
            <a:normAutofit/>
          </a:bodyPr>
          <a:lstStyle/>
          <a:p>
            <a:pPr marL="0" indent="0">
              <a:buNone/>
            </a:pPr>
            <a:r>
              <a:rPr lang="ja-JP"/>
              <a:t>株価チャート</a:t>
            </a:r>
          </a:p>
          <a:p>
            <a:pPr lvl="1">
              <a:lnSpc>
                <a:spcPct val="100000"/>
              </a:lnSpc>
              <a:spcBef>
                <a:spcPts val="0"/>
              </a:spcBef>
              <a:spcAft>
                <a:spcPts val="1800"/>
              </a:spcAft>
            </a:pPr>
            <a:r>
              <a:rPr lang="ja-JP"/>
              <a:t>High-Low Close、Open HLC、Volume</a:t>
            </a:r>
            <a:br/>
            <a:r>
              <a:rPr lang="ja-JP"/>
              <a:t>HLC、Volume-Open HLC</a:t>
            </a:r>
          </a:p>
          <a:p>
            <a:pPr marL="0" indent="0">
              <a:buNone/>
            </a:pPr>
            <a:r>
              <a:rPr lang="ja-JP"/>
              <a:t>ツリーマップ</a:t>
            </a:r>
            <a:endParaRPr lang="ja-JP" dirty="0"/>
          </a:p>
          <a:p>
            <a:pPr lvl="1">
              <a:lnSpc>
                <a:spcPct val="100000"/>
              </a:lnSpc>
              <a:spcBef>
                <a:spcPts val="0"/>
              </a:spcBef>
              <a:spcAft>
                <a:spcPts val="1800"/>
              </a:spcAft>
            </a:pPr>
            <a:r>
              <a:rPr lang="ja-JP"/>
              <a:t>階層比較ビュー</a:t>
            </a:r>
            <a:br/>
            <a:endParaRPr lang="ja-JP" dirty="0"/>
          </a:p>
          <a:p>
            <a:pPr marL="0" indent="0">
              <a:buNone/>
            </a:pPr>
            <a:r>
              <a:rPr lang="ja-JP"/>
              <a:t>サンバースト</a:t>
            </a:r>
          </a:p>
          <a:p>
            <a:pPr lvl="1">
              <a:lnSpc>
                <a:spcPct val="100000"/>
              </a:lnSpc>
              <a:spcBef>
                <a:spcPts val="0"/>
              </a:spcBef>
              <a:spcAft>
                <a:spcPts val="1800"/>
              </a:spcAft>
            </a:pPr>
            <a:r>
              <a:rPr lang="ja-JP"/>
              <a:t>階層 - 放射状ビュー</a:t>
            </a:r>
          </a:p>
        </p:txBody>
      </p:sp>
      <p:grpSp>
        <p:nvGrpSpPr>
          <p:cNvPr id="15" name="Group 14"/>
          <p:cNvGrpSpPr/>
          <p:nvPr/>
        </p:nvGrpSpPr>
        <p:grpSpPr>
          <a:xfrm>
            <a:off x="8382300" y="1513462"/>
            <a:ext cx="2100715" cy="946708"/>
            <a:chOff x="6867575" y="2482292"/>
            <a:chExt cx="2100715" cy="946708"/>
          </a:xfrm>
        </p:grpSpPr>
        <p:pic>
          <p:nvPicPr>
            <p:cNvPr id="11" name="Picture 10" descr="Open-high-low-close stock chart type"/>
            <p:cNvPicPr/>
            <p:nvPr/>
          </p:nvPicPr>
          <p:blipFill>
            <a:blip r:embed="rId2">
              <a:extLst>
                <a:ext uri="{28A0092B-C50C-407E-A947-70E740481C1C}">
                  <a14:useLocalDpi xmlns:a14="http://schemas.microsoft.com/office/drawing/2010/main" val="0"/>
                </a:ext>
              </a:extLst>
            </a:blip>
            <a:srcRect/>
            <a:stretch>
              <a:fillRect/>
            </a:stretch>
          </p:blipFill>
          <p:spPr bwMode="auto">
            <a:xfrm>
              <a:off x="8028156" y="2482292"/>
              <a:ext cx="940134" cy="946708"/>
            </a:xfrm>
            <a:prstGeom prst="rect">
              <a:avLst/>
            </a:prstGeom>
            <a:noFill/>
            <a:ln>
              <a:noFill/>
            </a:ln>
          </p:spPr>
        </p:pic>
        <p:pic>
          <p:nvPicPr>
            <p:cNvPr id="12" name="Picture 11" descr="Volume-high-low-close stock chart type"/>
            <p:cNvPicPr/>
            <p:nvPr/>
          </p:nvPicPr>
          <p:blipFill>
            <a:blip r:embed="rId3">
              <a:extLst>
                <a:ext uri="{28A0092B-C50C-407E-A947-70E740481C1C}">
                  <a14:useLocalDpi xmlns:a14="http://schemas.microsoft.com/office/drawing/2010/main" val="0"/>
                </a:ext>
              </a:extLst>
            </a:blip>
            <a:srcRect/>
            <a:stretch>
              <a:fillRect/>
            </a:stretch>
          </p:blipFill>
          <p:spPr bwMode="auto">
            <a:xfrm>
              <a:off x="6867575" y="2482292"/>
              <a:ext cx="1116630" cy="946708"/>
            </a:xfrm>
            <a:prstGeom prst="rect">
              <a:avLst/>
            </a:prstGeom>
            <a:noFill/>
            <a:ln>
              <a:noFill/>
            </a:ln>
          </p:spPr>
        </p:pic>
      </p:grpSp>
      <p:pic>
        <p:nvPicPr>
          <p:cNvPr id="13" name="Picture 12"/>
          <p:cNvPicPr>
            <a:picLocks noChangeAspect="1"/>
          </p:cNvPicPr>
          <p:nvPr/>
        </p:nvPicPr>
        <p:blipFill>
          <a:blip r:embed="rId4"/>
          <a:stretch>
            <a:fillRect/>
          </a:stretch>
        </p:blipFill>
        <p:spPr>
          <a:xfrm>
            <a:off x="8894495" y="4476024"/>
            <a:ext cx="1076325" cy="1028700"/>
          </a:xfrm>
          <a:prstGeom prst="rect">
            <a:avLst/>
          </a:prstGeom>
          <a:ln>
            <a:solidFill>
              <a:schemeClr val="tx1">
                <a:lumMod val="50000"/>
              </a:schemeClr>
            </a:solidFill>
          </a:ln>
        </p:spPr>
      </p:pic>
      <p:pic>
        <p:nvPicPr>
          <p:cNvPr id="14" name="Picture 13"/>
          <p:cNvPicPr>
            <a:picLocks noChangeAspect="1"/>
          </p:cNvPicPr>
          <p:nvPr/>
        </p:nvPicPr>
        <p:blipFill>
          <a:blip r:embed="rId5"/>
          <a:stretch>
            <a:fillRect/>
          </a:stretch>
        </p:blipFill>
        <p:spPr>
          <a:xfrm>
            <a:off x="8683314" y="2837058"/>
            <a:ext cx="1498687" cy="1066862"/>
          </a:xfrm>
          <a:prstGeom prst="rect">
            <a:avLst/>
          </a:prstGeom>
          <a:ln>
            <a:solidFill>
              <a:schemeClr val="tx1">
                <a:lumMod val="50000"/>
              </a:schemeClr>
            </a:solidFill>
          </a:ln>
        </p:spPr>
      </p:pic>
    </p:spTree>
    <p:extLst>
      <p:ext uri="{BB962C8B-B14F-4D97-AF65-F5344CB8AC3E}">
        <p14:creationId xmlns:p14="http://schemas.microsoft.com/office/powerpoint/2010/main" val="3798575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dirty="0"/>
              <a:t>データのグラフを作成する</a:t>
            </a:r>
          </a:p>
        </p:txBody>
      </p:sp>
      <p:sp>
        <p:nvSpPr>
          <p:cNvPr id="3" name="Content Placeholder 2"/>
          <p:cNvSpPr>
            <a:spLocks noGrp="1"/>
          </p:cNvSpPr>
          <p:nvPr>
            <p:ph idx="1"/>
          </p:nvPr>
        </p:nvSpPr>
        <p:spPr/>
        <p:txBody>
          <a:bodyPr>
            <a:normAutofit/>
          </a:bodyPr>
          <a:lstStyle/>
          <a:p>
            <a:pPr marL="0" indent="0">
              <a:buNone/>
            </a:pPr>
            <a:r>
              <a:rPr lang="ja-JP" dirty="0"/>
              <a:t>ヒストグラム</a:t>
            </a:r>
          </a:p>
          <a:p>
            <a:pPr lvl="1">
              <a:lnSpc>
                <a:spcPct val="100000"/>
              </a:lnSpc>
              <a:spcBef>
                <a:spcPts val="0"/>
              </a:spcBef>
              <a:spcAft>
                <a:spcPts val="1800"/>
              </a:spcAft>
            </a:pPr>
            <a:r>
              <a:rPr lang="ja-JP" dirty="0"/>
              <a:t>頻度や値の分布に使用されます</a:t>
            </a:r>
            <a:r>
              <a:rPr lang="ja-JP" altLang="en-US" dirty="0"/>
              <a:t>。</a:t>
            </a:r>
            <a:endParaRPr lang="ja-JP" dirty="0"/>
          </a:p>
          <a:p>
            <a:pPr marL="0" indent="0">
              <a:buNone/>
            </a:pPr>
            <a:r>
              <a:rPr lang="ja-JP" dirty="0"/>
              <a:t>ボックス＆ウィスカー</a:t>
            </a:r>
          </a:p>
          <a:p>
            <a:pPr lvl="1">
              <a:lnSpc>
                <a:spcPct val="100000"/>
              </a:lnSpc>
              <a:spcBef>
                <a:spcPts val="0"/>
              </a:spcBef>
              <a:spcAft>
                <a:spcPts val="1800"/>
              </a:spcAft>
            </a:pPr>
            <a:r>
              <a:rPr lang="ja-JP" dirty="0"/>
              <a:t>データを四分位数に分割し、平均値と外れ値を</a:t>
            </a:r>
            <a:br>
              <a:rPr lang="en-US" altLang="ja-JP" dirty="0"/>
            </a:br>
            <a:r>
              <a:rPr lang="ja-JP" dirty="0"/>
              <a:t>強調表示します</a:t>
            </a:r>
            <a:r>
              <a:rPr lang="ja-JP" altLang="en-US" dirty="0"/>
              <a:t>。</a:t>
            </a:r>
            <a:endParaRPr lang="ja-JP" dirty="0"/>
          </a:p>
          <a:p>
            <a:pPr marL="0" indent="0">
              <a:buNone/>
            </a:pPr>
            <a:r>
              <a:rPr lang="ja-JP" dirty="0"/>
              <a:t>ウォーターフォール</a:t>
            </a:r>
          </a:p>
          <a:p>
            <a:pPr lvl="1">
              <a:lnSpc>
                <a:spcPct val="100000"/>
              </a:lnSpc>
              <a:spcBef>
                <a:spcPts val="0"/>
              </a:spcBef>
              <a:spcAft>
                <a:spcPts val="1800"/>
              </a:spcAft>
            </a:pPr>
            <a:r>
              <a:rPr lang="ja-JP" dirty="0"/>
              <a:t>増減を示すデータの現在までの合計を示します</a:t>
            </a:r>
            <a:r>
              <a:rPr lang="ja-JP" altLang="en-US" dirty="0"/>
              <a:t>。</a:t>
            </a:r>
            <a:endParaRPr lang="ja-JP" dirty="0"/>
          </a:p>
        </p:txBody>
      </p:sp>
      <p:pic>
        <p:nvPicPr>
          <p:cNvPr id="7" name="Content Placeholder 11"/>
          <p:cNvPicPr>
            <a:picLocks noChangeAspect="1"/>
          </p:cNvPicPr>
          <p:nvPr/>
        </p:nvPicPr>
        <p:blipFill>
          <a:blip r:embed="rId2"/>
          <a:stretch>
            <a:fillRect/>
          </a:stretch>
        </p:blipFill>
        <p:spPr>
          <a:xfrm>
            <a:off x="8639546" y="1155034"/>
            <a:ext cx="1466850" cy="1190625"/>
          </a:xfrm>
          <a:prstGeom prst="rect">
            <a:avLst/>
          </a:prstGeom>
          <a:ln>
            <a:solidFill>
              <a:schemeClr val="tx1">
                <a:lumMod val="50000"/>
              </a:schemeClr>
            </a:solidFill>
          </a:ln>
        </p:spPr>
      </p:pic>
      <p:pic>
        <p:nvPicPr>
          <p:cNvPr id="8" name="Picture 7"/>
          <p:cNvPicPr>
            <a:picLocks noChangeAspect="1"/>
          </p:cNvPicPr>
          <p:nvPr/>
        </p:nvPicPr>
        <p:blipFill>
          <a:blip r:embed="rId3"/>
          <a:stretch>
            <a:fillRect/>
          </a:stretch>
        </p:blipFill>
        <p:spPr>
          <a:xfrm>
            <a:off x="8463335" y="4610768"/>
            <a:ext cx="1819275" cy="1190625"/>
          </a:xfrm>
          <a:prstGeom prst="rect">
            <a:avLst/>
          </a:prstGeom>
          <a:ln>
            <a:solidFill>
              <a:schemeClr val="tx1">
                <a:lumMod val="50000"/>
              </a:schemeClr>
            </a:solidFill>
          </a:ln>
        </p:spPr>
      </p:pic>
      <p:pic>
        <p:nvPicPr>
          <p:cNvPr id="9" name="Picture 8"/>
          <p:cNvPicPr>
            <a:picLocks noChangeAspect="1"/>
          </p:cNvPicPr>
          <p:nvPr/>
        </p:nvPicPr>
        <p:blipFill>
          <a:blip r:embed="rId4"/>
          <a:stretch>
            <a:fillRect/>
          </a:stretch>
        </p:blipFill>
        <p:spPr>
          <a:xfrm>
            <a:off x="8445392" y="2757714"/>
            <a:ext cx="1855161" cy="1264258"/>
          </a:xfrm>
          <a:prstGeom prst="rect">
            <a:avLst/>
          </a:prstGeom>
          <a:ln>
            <a:solidFill>
              <a:schemeClr val="tx1">
                <a:lumMod val="50000"/>
              </a:schemeClr>
            </a:solidFill>
          </a:ln>
        </p:spPr>
      </p:pic>
    </p:spTree>
    <p:extLst>
      <p:ext uri="{BB962C8B-B14F-4D97-AF65-F5344CB8AC3E}">
        <p14:creationId xmlns:p14="http://schemas.microsoft.com/office/powerpoint/2010/main" val="3656996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dirty="0"/>
              <a:t>データのグラフを作成する </a:t>
            </a:r>
          </a:p>
        </p:txBody>
      </p:sp>
      <p:sp>
        <p:nvSpPr>
          <p:cNvPr id="3" name="Content Placeholder 2"/>
          <p:cNvSpPr>
            <a:spLocks noGrp="1"/>
          </p:cNvSpPr>
          <p:nvPr>
            <p:ph idx="1"/>
          </p:nvPr>
        </p:nvSpPr>
        <p:spPr/>
        <p:txBody>
          <a:bodyPr>
            <a:normAutofit/>
          </a:bodyPr>
          <a:lstStyle/>
          <a:p>
            <a:pPr marL="0" indent="0">
              <a:buNone/>
            </a:pPr>
            <a:r>
              <a:rPr lang="ja-JP" dirty="0"/>
              <a:t>じょうご</a:t>
            </a:r>
          </a:p>
          <a:p>
            <a:pPr lvl="1">
              <a:lnSpc>
                <a:spcPct val="100000"/>
              </a:lnSpc>
              <a:spcBef>
                <a:spcPts val="0"/>
              </a:spcBef>
              <a:spcAft>
                <a:spcPts val="1800"/>
              </a:spcAft>
            </a:pPr>
            <a:r>
              <a:rPr lang="ja-JP" dirty="0"/>
              <a:t>ステージベースのデータを1つのステージから</a:t>
            </a:r>
            <a:br>
              <a:rPr lang="en-US" altLang="ja-JP" dirty="0"/>
            </a:br>
            <a:r>
              <a:rPr lang="ja-JP" dirty="0"/>
              <a:t>次のステージに流れるようにグラフ化します</a:t>
            </a:r>
            <a:r>
              <a:rPr lang="ja-JP" altLang="en-US" dirty="0"/>
              <a:t>。</a:t>
            </a:r>
            <a:endParaRPr lang="ja-JP" dirty="0"/>
          </a:p>
          <a:p>
            <a:pPr marL="0" indent="0">
              <a:buNone/>
            </a:pPr>
            <a:r>
              <a:rPr lang="ja-JP" dirty="0"/>
              <a:t>複合</a:t>
            </a:r>
          </a:p>
          <a:p>
            <a:pPr lvl="1">
              <a:lnSpc>
                <a:spcPct val="100000"/>
              </a:lnSpc>
              <a:spcBef>
                <a:spcPts val="0"/>
              </a:spcBef>
              <a:spcAft>
                <a:spcPts val="1800"/>
              </a:spcAft>
            </a:pPr>
            <a:r>
              <a:rPr lang="ja-JP" dirty="0"/>
              <a:t>複数のグラフタイプを選択できるのに加え、</a:t>
            </a:r>
            <a:br>
              <a:rPr lang="en-US" altLang="ja-JP" dirty="0"/>
            </a:br>
            <a:r>
              <a:rPr lang="ja-JP" dirty="0"/>
              <a:t>複数の軸を使用できます</a:t>
            </a:r>
            <a:r>
              <a:rPr lang="ja-JP" altLang="en-US" dirty="0"/>
              <a:t>。</a:t>
            </a:r>
            <a:endParaRPr lang="ja-JP" dirty="0"/>
          </a:p>
        </p:txBody>
      </p:sp>
      <p:pic>
        <p:nvPicPr>
          <p:cNvPr id="10" name="Picture 9"/>
          <p:cNvPicPr>
            <a:picLocks noChangeAspect="1"/>
          </p:cNvPicPr>
          <p:nvPr/>
        </p:nvPicPr>
        <p:blipFill>
          <a:blip r:embed="rId2"/>
          <a:stretch>
            <a:fillRect/>
          </a:stretch>
        </p:blipFill>
        <p:spPr>
          <a:xfrm>
            <a:off x="8457356" y="1155034"/>
            <a:ext cx="1905844" cy="1217623"/>
          </a:xfrm>
          <a:prstGeom prst="rect">
            <a:avLst/>
          </a:prstGeom>
          <a:ln>
            <a:solidFill>
              <a:schemeClr val="tx1">
                <a:lumMod val="50000"/>
              </a:schemeClr>
            </a:solidFill>
          </a:ln>
        </p:spPr>
      </p:pic>
      <p:pic>
        <p:nvPicPr>
          <p:cNvPr id="11" name="Picture 10"/>
          <p:cNvPicPr>
            <a:picLocks noChangeAspect="1"/>
          </p:cNvPicPr>
          <p:nvPr/>
        </p:nvPicPr>
        <p:blipFill>
          <a:blip r:embed="rId3"/>
          <a:stretch>
            <a:fillRect/>
          </a:stretch>
        </p:blipFill>
        <p:spPr>
          <a:xfrm>
            <a:off x="8457356" y="3062201"/>
            <a:ext cx="1905844" cy="1217623"/>
          </a:xfrm>
          <a:prstGeom prst="rect">
            <a:avLst/>
          </a:prstGeom>
          <a:ln>
            <a:solidFill>
              <a:schemeClr val="tx1">
                <a:lumMod val="50000"/>
              </a:schemeClr>
            </a:solidFill>
          </a:ln>
        </p:spPr>
      </p:pic>
    </p:spTree>
    <p:extLst>
      <p:ext uri="{BB962C8B-B14F-4D97-AF65-F5344CB8AC3E}">
        <p14:creationId xmlns:p14="http://schemas.microsoft.com/office/powerpoint/2010/main" val="4132347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演習4-4：</a:t>
            </a:r>
            <a:r>
              <a:rPr lang="ja-JP" altLang="en-US" dirty="0"/>
              <a:t>ピボット付きスライサーを使用</a:t>
            </a:r>
            <a:r>
              <a:rPr lang="ja-JP" dirty="0"/>
              <a:t>する</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69568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レッスン4の復習</a:t>
            </a:r>
          </a:p>
        </p:txBody>
      </p:sp>
      <p:sp>
        <p:nvSpPr>
          <p:cNvPr id="4" name="Content Placeholder 3"/>
          <p:cNvSpPr>
            <a:spLocks noGrp="1"/>
          </p:cNvSpPr>
          <p:nvPr>
            <p:ph idx="1"/>
          </p:nvPr>
        </p:nvSpPr>
        <p:spPr/>
        <p:txBody>
          <a:bodyPr/>
          <a:lstStyle/>
          <a:p>
            <a:r>
              <a:rPr lang="ja-JP" dirty="0"/>
              <a:t>Power Pivot </a:t>
            </a:r>
            <a:r>
              <a:rPr lang="ja-JP" altLang="en-US" dirty="0"/>
              <a:t>のデータを変更する</a:t>
            </a:r>
            <a:endParaRPr lang="ja-JP" dirty="0"/>
          </a:p>
          <a:p>
            <a:r>
              <a:rPr lang="ja-JP" dirty="0"/>
              <a:t>ExcelデータとPower Pivotデータの比較</a:t>
            </a:r>
          </a:p>
          <a:p>
            <a:r>
              <a:rPr lang="ja-JP" dirty="0"/>
              <a:t>Power Pivotのピボットテーブルを作成する</a:t>
            </a:r>
          </a:p>
          <a:p>
            <a:r>
              <a:rPr lang="ja-JP" dirty="0"/>
              <a:t>スライサーを作成する </a:t>
            </a:r>
          </a:p>
          <a:p>
            <a:r>
              <a:rPr lang="ja-JP" dirty="0"/>
              <a:t>データをグラフ化する</a:t>
            </a:r>
          </a:p>
          <a:p>
            <a:endParaRPr lang="ja-JP" dirty="0"/>
          </a:p>
        </p:txBody>
      </p:sp>
    </p:spTree>
    <p:extLst>
      <p:ext uri="{BB962C8B-B14F-4D97-AF65-F5344CB8AC3E}">
        <p14:creationId xmlns:p14="http://schemas.microsoft.com/office/powerpoint/2010/main" val="5028984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t>ユニット5</a:t>
            </a:r>
            <a:br/>
            <a:r>
              <a:rPr lang="ja-JP"/>
              <a:t>Power Pivotの関数を作成する</a:t>
            </a:r>
            <a:endParaRPr lang="ja-JP"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90239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5.Power Pivot関数を作成する</a:t>
            </a:r>
            <a:endParaRPr lang="ja-JP" sz="4000" dirty="0"/>
          </a:p>
        </p:txBody>
      </p:sp>
      <p:sp>
        <p:nvSpPr>
          <p:cNvPr id="4" name="Content Placeholder 3"/>
          <p:cNvSpPr>
            <a:spLocks noGrp="1"/>
          </p:cNvSpPr>
          <p:nvPr>
            <p:ph idx="1"/>
          </p:nvPr>
        </p:nvSpPr>
        <p:spPr/>
        <p:txBody>
          <a:bodyPr/>
          <a:lstStyle/>
          <a:p>
            <a:r>
              <a:rPr lang="ja-JP"/>
              <a:t>計算列</a:t>
            </a:r>
          </a:p>
          <a:p>
            <a:r>
              <a:rPr lang="ja-JP"/>
              <a:t>DAXとは?</a:t>
            </a:r>
          </a:p>
          <a:p>
            <a:r>
              <a:rPr lang="ja-JP"/>
              <a:t>DAX関数を理解する</a:t>
            </a:r>
          </a:p>
          <a:p>
            <a:r>
              <a:rPr lang="ja-JP"/>
              <a:t>一般的なDAX関数</a:t>
            </a:r>
          </a:p>
          <a:p>
            <a:r>
              <a:rPr lang="ja-JP"/>
              <a:t>日付とDate関数</a:t>
            </a:r>
          </a:p>
          <a:p>
            <a:endParaRPr lang="ja-JP" dirty="0"/>
          </a:p>
        </p:txBody>
      </p:sp>
    </p:spTree>
    <p:extLst>
      <p:ext uri="{BB962C8B-B14F-4D97-AF65-F5344CB8AC3E}">
        <p14:creationId xmlns:p14="http://schemas.microsoft.com/office/powerpoint/2010/main" val="2962474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トピックA：計算列</a:t>
            </a:r>
          </a:p>
        </p:txBody>
      </p:sp>
      <p:sp>
        <p:nvSpPr>
          <p:cNvPr id="3" name="Content Placeholder 2"/>
          <p:cNvSpPr>
            <a:spLocks noGrp="1"/>
          </p:cNvSpPr>
          <p:nvPr>
            <p:ph idx="1"/>
          </p:nvPr>
        </p:nvSpPr>
        <p:spPr/>
        <p:txBody>
          <a:bodyPr/>
          <a:lstStyle/>
          <a:p>
            <a:pPr marL="0" indent="0">
              <a:spcAft>
                <a:spcPts val="1200"/>
              </a:spcAft>
              <a:buNone/>
            </a:pPr>
            <a:r>
              <a:rPr lang="ja-JP" dirty="0"/>
              <a:t>計算列は、Power BIのデータモデル内の最も基本的な</a:t>
            </a:r>
            <a:br>
              <a:rPr lang="en-US" altLang="ja-JP" dirty="0"/>
            </a:br>
            <a:r>
              <a:rPr lang="ja-JP" dirty="0"/>
              <a:t>計算形態です。</a:t>
            </a:r>
          </a:p>
          <a:p>
            <a:pPr lvl="1">
              <a:spcAft>
                <a:spcPts val="1200"/>
              </a:spcAft>
            </a:pPr>
            <a:r>
              <a:rPr lang="ja-JP" dirty="0"/>
              <a:t>これらの列は行レベルの計算です</a:t>
            </a:r>
            <a:r>
              <a:rPr lang="ja-JP" altLang="en-US" dirty="0"/>
              <a:t>。</a:t>
            </a:r>
            <a:endParaRPr lang="ja-JP" dirty="0"/>
          </a:p>
          <a:p>
            <a:pPr lvl="2">
              <a:spcAft>
                <a:spcPts val="1200"/>
              </a:spcAft>
            </a:pPr>
            <a:r>
              <a:rPr lang="ja-JP" dirty="0"/>
              <a:t>例：小計、テキストの抽出、値の生成</a:t>
            </a:r>
          </a:p>
          <a:p>
            <a:pPr lvl="1">
              <a:spcAft>
                <a:spcPts val="1200"/>
              </a:spcAft>
            </a:pPr>
            <a:r>
              <a:rPr lang="ja-JP" dirty="0"/>
              <a:t>これらの列は、既存のテーブル内に新しい列として存在します</a:t>
            </a:r>
            <a:r>
              <a:rPr lang="ja-JP" altLang="en-US" dirty="0"/>
              <a:t>。</a:t>
            </a:r>
            <a:endParaRPr lang="ja-JP" dirty="0"/>
          </a:p>
          <a:p>
            <a:pPr lvl="1">
              <a:spcAft>
                <a:spcPts val="1200"/>
              </a:spcAft>
            </a:pPr>
            <a:r>
              <a:rPr lang="ja-JP" dirty="0"/>
              <a:t>追加できる数に制限はありません</a:t>
            </a:r>
            <a:r>
              <a:rPr lang="ja-JP" altLang="en-US" dirty="0"/>
              <a:t>。</a:t>
            </a:r>
            <a:endParaRPr lang="ja-JP" dirty="0"/>
          </a:p>
        </p:txBody>
      </p:sp>
      <p:pic>
        <p:nvPicPr>
          <p:cNvPr id="5" name="Picture 4"/>
          <p:cNvPicPr>
            <a:picLocks noChangeAspect="1"/>
          </p:cNvPicPr>
          <p:nvPr/>
        </p:nvPicPr>
        <p:blipFill>
          <a:blip r:embed="rId3"/>
          <a:stretch>
            <a:fillRect/>
          </a:stretch>
        </p:blipFill>
        <p:spPr>
          <a:xfrm>
            <a:off x="3274804" y="4501937"/>
            <a:ext cx="5834896" cy="2012033"/>
          </a:xfrm>
          <a:prstGeom prst="rect">
            <a:avLst/>
          </a:prstGeom>
        </p:spPr>
      </p:pic>
    </p:spTree>
    <p:extLst>
      <p:ext uri="{BB962C8B-B14F-4D97-AF65-F5344CB8AC3E}">
        <p14:creationId xmlns:p14="http://schemas.microsoft.com/office/powerpoint/2010/main" val="6772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ja-JP"/>
              <a:t>計算列</a:t>
            </a:r>
          </a:p>
        </p:txBody>
      </p:sp>
      <p:sp>
        <p:nvSpPr>
          <p:cNvPr id="8" name="Content Placeholder 7"/>
          <p:cNvSpPr>
            <a:spLocks noGrp="1"/>
          </p:cNvSpPr>
          <p:nvPr>
            <p:ph idx="1"/>
          </p:nvPr>
        </p:nvSpPr>
        <p:spPr/>
        <p:txBody>
          <a:bodyPr/>
          <a:lstStyle/>
          <a:p>
            <a:pPr>
              <a:spcAft>
                <a:spcPts val="1200"/>
              </a:spcAft>
            </a:pPr>
            <a:r>
              <a:rPr lang="ja-JP" dirty="0"/>
              <a:t>数式は行ごとに1回評価されます。例外はありません</a:t>
            </a:r>
          </a:p>
          <a:p>
            <a:pPr>
              <a:spcAft>
                <a:spcPts val="1200"/>
              </a:spcAft>
            </a:pPr>
            <a:r>
              <a:rPr lang="ja-JP" dirty="0"/>
              <a:t>いずれかの行の値でエラーが発生すると、すべての行で</a:t>
            </a:r>
            <a:br>
              <a:rPr lang="en-US" altLang="ja-JP" dirty="0"/>
            </a:br>
            <a:r>
              <a:rPr lang="ja-JP" dirty="0"/>
              <a:t>エラーが返されます</a:t>
            </a:r>
            <a:r>
              <a:rPr lang="ja-JP" altLang="en-US" dirty="0"/>
              <a:t>。</a:t>
            </a:r>
            <a:endParaRPr lang="ja-JP" dirty="0"/>
          </a:p>
        </p:txBody>
      </p:sp>
      <p:pic>
        <p:nvPicPr>
          <p:cNvPr id="14" name="Picture 13"/>
          <p:cNvPicPr>
            <a:picLocks noChangeAspect="1"/>
          </p:cNvPicPr>
          <p:nvPr/>
        </p:nvPicPr>
        <p:blipFill>
          <a:blip r:embed="rId3"/>
          <a:stretch>
            <a:fillRect/>
          </a:stretch>
        </p:blipFill>
        <p:spPr>
          <a:xfrm>
            <a:off x="3447032" y="3760790"/>
            <a:ext cx="5326993" cy="2192027"/>
          </a:xfrm>
          <a:prstGeom prst="rect">
            <a:avLst/>
          </a:prstGeom>
        </p:spPr>
      </p:pic>
      <p:pic>
        <p:nvPicPr>
          <p:cNvPr id="12" name="Picture 11"/>
          <p:cNvPicPr>
            <a:picLocks noChangeAspect="1"/>
          </p:cNvPicPr>
          <p:nvPr/>
        </p:nvPicPr>
        <p:blipFill>
          <a:blip r:embed="rId4"/>
          <a:stretch>
            <a:fillRect/>
          </a:stretch>
        </p:blipFill>
        <p:spPr>
          <a:xfrm>
            <a:off x="7930056" y="5427645"/>
            <a:ext cx="563314" cy="281657"/>
          </a:xfrm>
          <a:prstGeom prst="rect">
            <a:avLst/>
          </a:prstGeom>
        </p:spPr>
      </p:pic>
      <p:pic>
        <p:nvPicPr>
          <p:cNvPr id="13" name="Picture 12"/>
          <p:cNvPicPr>
            <a:picLocks noChangeAspect="1"/>
          </p:cNvPicPr>
          <p:nvPr/>
        </p:nvPicPr>
        <p:blipFill rotWithShape="1">
          <a:blip r:embed="rId5"/>
          <a:srcRect t="7378" b="-1"/>
          <a:stretch/>
        </p:blipFill>
        <p:spPr>
          <a:xfrm>
            <a:off x="7893318" y="4641139"/>
            <a:ext cx="600052" cy="260877"/>
          </a:xfrm>
          <a:prstGeom prst="rect">
            <a:avLst/>
          </a:prstGeom>
        </p:spPr>
      </p:pic>
      <p:pic>
        <p:nvPicPr>
          <p:cNvPr id="15" name="Picture 14"/>
          <p:cNvPicPr>
            <a:picLocks noChangeAspect="1"/>
          </p:cNvPicPr>
          <p:nvPr/>
        </p:nvPicPr>
        <p:blipFill>
          <a:blip r:embed="rId4"/>
          <a:stretch>
            <a:fillRect/>
          </a:stretch>
        </p:blipFill>
        <p:spPr>
          <a:xfrm>
            <a:off x="7930056" y="4891595"/>
            <a:ext cx="563314" cy="281657"/>
          </a:xfrm>
          <a:prstGeom prst="rect">
            <a:avLst/>
          </a:prstGeom>
        </p:spPr>
      </p:pic>
      <p:pic>
        <p:nvPicPr>
          <p:cNvPr id="16" name="Picture 15"/>
          <p:cNvPicPr>
            <a:picLocks noChangeAspect="1"/>
          </p:cNvPicPr>
          <p:nvPr/>
        </p:nvPicPr>
        <p:blipFill>
          <a:blip r:embed="rId5"/>
          <a:stretch>
            <a:fillRect/>
          </a:stretch>
        </p:blipFill>
        <p:spPr>
          <a:xfrm>
            <a:off x="7893318" y="5159872"/>
            <a:ext cx="600052" cy="281657"/>
          </a:xfrm>
          <a:prstGeom prst="rect">
            <a:avLst/>
          </a:prstGeom>
        </p:spPr>
      </p:pic>
      <p:pic>
        <p:nvPicPr>
          <p:cNvPr id="17" name="Picture 16"/>
          <p:cNvPicPr>
            <a:picLocks noChangeAspect="1"/>
          </p:cNvPicPr>
          <p:nvPr/>
        </p:nvPicPr>
        <p:blipFill>
          <a:blip r:embed="rId5"/>
          <a:stretch>
            <a:fillRect/>
          </a:stretch>
        </p:blipFill>
        <p:spPr>
          <a:xfrm>
            <a:off x="7893318" y="5692461"/>
            <a:ext cx="600052" cy="281657"/>
          </a:xfrm>
          <a:prstGeom prst="rect">
            <a:avLst/>
          </a:prstGeom>
        </p:spPr>
      </p:pic>
      <p:pic>
        <p:nvPicPr>
          <p:cNvPr id="19" name="Picture 18"/>
          <p:cNvPicPr>
            <a:picLocks noChangeAspect="1"/>
          </p:cNvPicPr>
          <p:nvPr/>
        </p:nvPicPr>
        <p:blipFill>
          <a:blip r:embed="rId6"/>
          <a:stretch>
            <a:fillRect/>
          </a:stretch>
        </p:blipFill>
        <p:spPr>
          <a:xfrm>
            <a:off x="7252940" y="4061897"/>
            <a:ext cx="1262732" cy="1924747"/>
          </a:xfrm>
          <a:prstGeom prst="rect">
            <a:avLst/>
          </a:prstGeom>
        </p:spPr>
      </p:pic>
    </p:spTree>
    <p:extLst>
      <p:ext uri="{BB962C8B-B14F-4D97-AF65-F5344CB8AC3E}">
        <p14:creationId xmlns:p14="http://schemas.microsoft.com/office/powerpoint/2010/main" val="20956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ja-JP"/>
              <a:t>計算列</a:t>
            </a:r>
            <a:endParaRPr lang="ja-JP" dirty="0"/>
          </a:p>
        </p:txBody>
      </p:sp>
      <p:sp>
        <p:nvSpPr>
          <p:cNvPr id="8" name="Content Placeholder 7"/>
          <p:cNvSpPr>
            <a:spLocks noGrp="1"/>
          </p:cNvSpPr>
          <p:nvPr>
            <p:ph idx="1"/>
          </p:nvPr>
        </p:nvSpPr>
        <p:spPr/>
        <p:txBody>
          <a:bodyPr/>
          <a:lstStyle/>
          <a:p>
            <a:pPr marL="0" indent="0">
              <a:buNone/>
            </a:pPr>
            <a:r>
              <a:rPr lang="ja-JP" dirty="0"/>
              <a:t>DAX関数はデータモデル列を参照します。</a:t>
            </a:r>
          </a:p>
          <a:p>
            <a:r>
              <a:rPr lang="ja-JP" dirty="0"/>
              <a:t>それぞれの列参照は、 </a:t>
            </a:r>
          </a:p>
          <a:p>
            <a:pPr lvl="1"/>
            <a:r>
              <a:rPr lang="ja-JP" dirty="0"/>
              <a:t>テーブル名で始まる必要があります </a:t>
            </a:r>
            <a:r>
              <a:rPr lang="ja-JP" altLang="en-US" dirty="0"/>
              <a:t>。</a:t>
            </a:r>
            <a:endParaRPr lang="ja-JP" dirty="0"/>
          </a:p>
          <a:p>
            <a:pPr lvl="1"/>
            <a:r>
              <a:rPr lang="ja-JP" dirty="0"/>
              <a:t>常に列名が続き、角括弧[]で囲まれます</a:t>
            </a:r>
            <a:r>
              <a:rPr lang="ja-JP" altLang="en-US" dirty="0"/>
              <a:t>。</a:t>
            </a:r>
            <a:endParaRPr lang="ja-JP" dirty="0"/>
          </a:p>
          <a:p>
            <a:endParaRPr lang="ja-JP" dirty="0"/>
          </a:p>
          <a:p>
            <a:endParaRPr lang="ja-JP" dirty="0"/>
          </a:p>
        </p:txBody>
      </p:sp>
      <p:sp>
        <p:nvSpPr>
          <p:cNvPr id="6" name="TextBox 5"/>
          <p:cNvSpPr txBox="1"/>
          <p:nvPr/>
        </p:nvSpPr>
        <p:spPr>
          <a:xfrm>
            <a:off x="2203001" y="4699821"/>
            <a:ext cx="5438605" cy="646331"/>
          </a:xfrm>
          <a:prstGeom prst="rect">
            <a:avLst/>
          </a:prstGeom>
          <a:solidFill>
            <a:schemeClr val="tx1">
              <a:lumMod val="95000"/>
            </a:schemeClr>
          </a:solidFill>
          <a:ln>
            <a:solidFill>
              <a:schemeClr val="accent1">
                <a:lumMod val="75000"/>
              </a:schemeClr>
            </a:solidFill>
          </a:ln>
        </p:spPr>
        <p:txBody>
          <a:bodyPr wrap="none" rtlCol="0">
            <a:spAutoFit/>
          </a:bodyPr>
          <a:lstStyle/>
          <a:p>
            <a:pPr algn="ctr"/>
            <a:r>
              <a:rPr lang="ja-JP" sz="3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=Year(</a:t>
            </a:r>
            <a:r>
              <a:rPr lang="ja-JP" sz="3600"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Dates</a:t>
            </a:r>
            <a:r>
              <a:rPr lang="ja-JP" sz="3600" dirty="0">
                <a:solidFill>
                  <a:schemeClr val="accent1">
                    <a:lumMod val="75000"/>
                  </a:schemeClr>
                </a:solidFill>
                <a:latin typeface="Arial" panose="020B0604020202020204" pitchFamily="34" charset="0"/>
                <a:ea typeface="ＭＳ Ｐゴシック" panose="020B0600070205080204" pitchFamily="50" charset="-128"/>
                <a:cs typeface="Arial" panose="020B0604020202020204" pitchFamily="34" charset="0"/>
              </a:rPr>
              <a:t>[Order Date]</a:t>
            </a:r>
            <a:r>
              <a:rPr lang="ja-JP" sz="3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p>
        </p:txBody>
      </p:sp>
      <p:sp>
        <p:nvSpPr>
          <p:cNvPr id="10" name="TextBox 8">
            <a:extLst>
              <a:ext uri="{FF2B5EF4-FFF2-40B4-BE49-F238E27FC236}">
                <a16:creationId xmlns:a16="http://schemas.microsoft.com/office/drawing/2014/main" id="{13D0AD11-624E-4EF4-8FBC-B218AC67EA96}"/>
              </a:ext>
            </a:extLst>
          </p:cNvPr>
          <p:cNvSpPr txBox="1"/>
          <p:nvPr/>
        </p:nvSpPr>
        <p:spPr>
          <a:xfrm>
            <a:off x="2203001" y="3678992"/>
            <a:ext cx="7930376" cy="646331"/>
          </a:xfrm>
          <a:prstGeom prst="rect">
            <a:avLst/>
          </a:prstGeom>
          <a:solidFill>
            <a:schemeClr val="tx1">
              <a:lumMod val="95000"/>
            </a:schemeClr>
          </a:solidFill>
          <a:ln>
            <a:solidFill>
              <a:schemeClr val="accent1">
                <a:lumMod val="75000"/>
              </a:schemeClr>
            </a:solidFill>
          </a:ln>
        </p:spPr>
        <p:txBody>
          <a:bodyPr wrap="none" rtlCol="0">
            <a:spAutoFit/>
          </a:bodyPr>
          <a:lstStyle/>
          <a:p>
            <a:pPr algn="ctr"/>
            <a:r>
              <a:rPr lang="ja-JP" sz="3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r>
              <a:rPr lang="ja-JP" sz="3600"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Sales</a:t>
            </a:r>
            <a:r>
              <a:rPr lang="ja-JP" sz="3600" dirty="0">
                <a:solidFill>
                  <a:schemeClr val="accent1">
                    <a:lumMod val="75000"/>
                  </a:schemeClr>
                </a:solidFill>
                <a:latin typeface="Arial" panose="020B0604020202020204" pitchFamily="34" charset="0"/>
                <a:ea typeface="ＭＳ Ｐゴシック" panose="020B0600070205080204" pitchFamily="50" charset="-128"/>
                <a:cs typeface="Arial" panose="020B0604020202020204" pitchFamily="34" charset="0"/>
              </a:rPr>
              <a:t>[Order Date] </a:t>
            </a:r>
            <a:r>
              <a:rPr lang="ja-JP" sz="36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r>
              <a:rPr lang="ja-JP" dirty="0">
                <a:latin typeface="Arial" panose="020B0604020202020204" pitchFamily="34" charset="0"/>
                <a:ea typeface="ＭＳ Ｐゴシック" panose="020B0600070205080204" pitchFamily="50" charset="-128"/>
                <a:cs typeface="Arial" panose="020B0604020202020204" pitchFamily="34" charset="0"/>
              </a:rPr>
              <a:t> </a:t>
            </a:r>
            <a:r>
              <a:rPr lang="ja-JP" sz="3600"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Sales</a:t>
            </a:r>
            <a:r>
              <a:rPr lang="ja-JP" sz="3600" dirty="0">
                <a:solidFill>
                  <a:schemeClr val="accent1">
                    <a:lumMod val="75000"/>
                  </a:schemeClr>
                </a:solidFill>
                <a:latin typeface="Arial" panose="020B0604020202020204" pitchFamily="34" charset="0"/>
                <a:ea typeface="ＭＳ Ｐゴシック" panose="020B0600070205080204" pitchFamily="50" charset="-128"/>
                <a:cs typeface="Arial" panose="020B0604020202020204" pitchFamily="34" charset="0"/>
              </a:rPr>
              <a:t>[Ship Date]</a:t>
            </a:r>
          </a:p>
        </p:txBody>
      </p:sp>
    </p:spTree>
    <p:extLst>
      <p:ext uri="{BB962C8B-B14F-4D97-AF65-F5344CB8AC3E}">
        <p14:creationId xmlns:p14="http://schemas.microsoft.com/office/powerpoint/2010/main" val="388326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atin typeface="Arial"/>
                <a:ea typeface="ＭＳ Ｐゴシック"/>
                <a:cs typeface="Arial"/>
              </a:rPr>
              <a:t>Power Pivotとは</a:t>
            </a:r>
          </a:p>
        </p:txBody>
      </p:sp>
      <p:sp>
        <p:nvSpPr>
          <p:cNvPr id="5" name="Content Placeholder 4"/>
          <p:cNvSpPr>
            <a:spLocks noGrp="1"/>
          </p:cNvSpPr>
          <p:nvPr>
            <p:ph idx="1"/>
          </p:nvPr>
        </p:nvSpPr>
        <p:spPr/>
        <p:txBody>
          <a:bodyPr/>
          <a:lstStyle/>
          <a:p>
            <a:pPr marL="0" indent="0">
              <a:buNone/>
            </a:pPr>
            <a:r>
              <a:rPr lang="ja-JP" dirty="0"/>
              <a:t>Power BI Suite for Excelの一部</a:t>
            </a:r>
          </a:p>
          <a:p>
            <a:pPr lvl="1"/>
            <a:r>
              <a:rPr lang="ja-JP" dirty="0"/>
              <a:t>大小両方のデータソースに直接アクセスできます</a:t>
            </a:r>
          </a:p>
          <a:p>
            <a:pPr lvl="1"/>
            <a:r>
              <a:rPr lang="ja-JP" dirty="0"/>
              <a:t>Microsoft Excel単体の行制限を超えます</a:t>
            </a:r>
          </a:p>
          <a:p>
            <a:pPr lvl="1"/>
            <a:r>
              <a:rPr lang="ja-JP" dirty="0"/>
              <a:t>xVelocityを使用すると、データソースがExcel内の行制限を超えること</a:t>
            </a:r>
            <a:br>
              <a:rPr lang="en-US" altLang="ja-JP" dirty="0"/>
            </a:br>
            <a:r>
              <a:rPr lang="ja-JP" dirty="0"/>
              <a:t>ができます </a:t>
            </a:r>
          </a:p>
          <a:p>
            <a:pPr lvl="1"/>
            <a:r>
              <a:rPr lang="ja-JP" dirty="0"/>
              <a:t>Excelのピボットテーブルとピボットグラフの機能を活用して驚くほどの</a:t>
            </a:r>
            <a:br>
              <a:rPr lang="en-US" altLang="ja-JP" dirty="0"/>
            </a:br>
            <a:r>
              <a:rPr lang="ja-JP" dirty="0"/>
              <a:t>視覚化を実現します</a:t>
            </a:r>
          </a:p>
        </p:txBody>
      </p:sp>
    </p:spTree>
    <p:extLst>
      <p:ext uri="{BB962C8B-B14F-4D97-AF65-F5344CB8AC3E}">
        <p14:creationId xmlns:p14="http://schemas.microsoft.com/office/powerpoint/2010/main" val="1278485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t>演習5-1：計算列を作成する</a:t>
            </a:r>
          </a:p>
        </p:txBody>
      </p:sp>
      <p:pic>
        <p:nvPicPr>
          <p:cNvPr id="3" name="Picture 2"/>
          <p:cNvPicPr>
            <a:picLocks noChangeAspect="1"/>
          </p:cNvPicPr>
          <p:nvPr/>
        </p:nvPicPr>
        <p:blipFill>
          <a:blip r:embed="rId3">
            <a:clrChange>
              <a:clrFrom>
                <a:srgbClr val="22B14C"/>
              </a:clrFrom>
              <a:clrTo>
                <a:srgbClr val="22B14C">
                  <a:alpha val="0"/>
                </a:srgbClr>
              </a:clrTo>
            </a:clrChange>
          </a:blip>
          <a:stretch>
            <a:fillRect/>
          </a:stretch>
        </p:blipFill>
        <p:spPr>
          <a:xfrm>
            <a:off x="4075135" y="1717222"/>
            <a:ext cx="4015604" cy="4003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9003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トピックA：DAXとは</a:t>
            </a:r>
          </a:p>
        </p:txBody>
      </p:sp>
      <p:sp>
        <p:nvSpPr>
          <p:cNvPr id="3" name="Content Placeholder 2"/>
          <p:cNvSpPr>
            <a:spLocks noGrp="1"/>
          </p:cNvSpPr>
          <p:nvPr>
            <p:ph idx="1"/>
          </p:nvPr>
        </p:nvSpPr>
        <p:spPr/>
        <p:txBody>
          <a:bodyPr/>
          <a:lstStyle/>
          <a:p>
            <a:pPr marL="0" indent="0">
              <a:buNone/>
            </a:pPr>
            <a:r>
              <a:rPr lang="ja-JP" sz="4000" b="1" dirty="0"/>
              <a:t>D</a:t>
            </a:r>
            <a:r>
              <a:rPr lang="ja-JP" sz="4000" dirty="0"/>
              <a:t>ata </a:t>
            </a:r>
            <a:r>
              <a:rPr lang="ja-JP" sz="4000" b="1" dirty="0"/>
              <a:t>A</a:t>
            </a:r>
            <a:r>
              <a:rPr lang="ja-JP" sz="4000" dirty="0"/>
              <a:t>nalysis E</a:t>
            </a:r>
            <a:r>
              <a:rPr lang="ja-JP" sz="4000" b="1" dirty="0"/>
              <a:t>X</a:t>
            </a:r>
            <a:r>
              <a:rPr lang="ja-JP" sz="4000" dirty="0"/>
              <a:t>pressions言語</a:t>
            </a:r>
          </a:p>
          <a:p>
            <a:pPr marL="0" indent="0">
              <a:buNone/>
            </a:pPr>
            <a:endParaRPr lang="ja-JP" dirty="0"/>
          </a:p>
          <a:p>
            <a:r>
              <a:rPr lang="ja-JP" dirty="0"/>
              <a:t>DAXとは、Power BIで計算を実行するために使用される言語です</a:t>
            </a:r>
            <a:r>
              <a:rPr lang="ja-JP" altLang="en-US" dirty="0"/>
              <a:t>。</a:t>
            </a:r>
            <a:endParaRPr lang="ja-JP" dirty="0"/>
          </a:p>
          <a:p>
            <a:r>
              <a:rPr lang="ja-JP" dirty="0"/>
              <a:t>他の言語と同様、効果的に使用する方法を学ぶ必要があります</a:t>
            </a:r>
            <a:r>
              <a:rPr lang="ja-JP" altLang="en-US" dirty="0"/>
              <a:t>。</a:t>
            </a:r>
            <a:endParaRPr lang="ja-JP" dirty="0"/>
          </a:p>
        </p:txBody>
      </p:sp>
    </p:spTree>
    <p:extLst>
      <p:ext uri="{BB962C8B-B14F-4D97-AF65-F5344CB8AC3E}">
        <p14:creationId xmlns:p14="http://schemas.microsoft.com/office/powerpoint/2010/main" val="674352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Excelの数式とDAX関数の比較</a:t>
            </a:r>
          </a:p>
        </p:txBody>
      </p:sp>
      <p:sp>
        <p:nvSpPr>
          <p:cNvPr id="12" name="Text Placeholder 3"/>
          <p:cNvSpPr txBox="1">
            <a:spLocks/>
          </p:cNvSpPr>
          <p:nvPr/>
        </p:nvSpPr>
        <p:spPr>
          <a:xfrm>
            <a:off x="488507" y="1220398"/>
            <a:ext cx="4710510" cy="591171"/>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dirty="0">
                <a:latin typeface="Arial" panose="020B0604020202020204" pitchFamily="34" charset="0"/>
                <a:ea typeface="ＭＳ Ｐゴシック" panose="020B0600070205080204" pitchFamily="50" charset="-128"/>
                <a:cs typeface="Arial" panose="020B0604020202020204" pitchFamily="34" charset="0"/>
              </a:rPr>
              <a:t>Excelの数式</a:t>
            </a:r>
          </a:p>
        </p:txBody>
      </p:sp>
      <p:sp>
        <p:nvSpPr>
          <p:cNvPr id="13" name="Content Placeholder 4"/>
          <p:cNvSpPr txBox="1">
            <a:spLocks/>
          </p:cNvSpPr>
          <p:nvPr/>
        </p:nvSpPr>
        <p:spPr>
          <a:xfrm>
            <a:off x="488507" y="1811569"/>
            <a:ext cx="4710510" cy="4337756"/>
          </a:xfrm>
          <a:prstGeom prst="rect">
            <a:avLst/>
          </a:prstGeom>
          <a:solidFill>
            <a:schemeClr val="accent2">
              <a:lumMod val="20000"/>
              <a:lumOff val="8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ja-JP" sz="2400" dirty="0">
              <a:latin typeface="Arial" panose="020B0604020202020204" pitchFamily="34" charset="0"/>
              <a:ea typeface="ＭＳ Ｐゴシック" panose="020B0600070205080204" pitchFamily="50" charset="-128"/>
              <a:cs typeface="Arial" panose="020B0604020202020204" pitchFamily="34" charset="0"/>
            </a:endParaRPr>
          </a:p>
          <a:p>
            <a:r>
              <a:rPr lang="ja-JP" sz="2400" dirty="0">
                <a:latin typeface="Arial" panose="020B0604020202020204" pitchFamily="34" charset="0"/>
                <a:ea typeface="ＭＳ Ｐゴシック" panose="020B0600070205080204" pitchFamily="50" charset="-128"/>
                <a:cs typeface="Arial" panose="020B0604020202020204" pitchFamily="34" charset="0"/>
              </a:rPr>
              <a:t>セルレベルの計算を重点的に</a:t>
            </a:r>
            <a:br>
              <a:rPr lang="en-US" altLang="ja-JP" sz="2400" dirty="0">
                <a:latin typeface="Arial" panose="020B0604020202020204" pitchFamily="34" charset="0"/>
                <a:ea typeface="ＭＳ Ｐゴシック" panose="020B0600070205080204" pitchFamily="50" charset="-128"/>
                <a:cs typeface="Arial" panose="020B0604020202020204" pitchFamily="34" charset="0"/>
              </a:rPr>
            </a:br>
            <a:r>
              <a:rPr lang="ja-JP" sz="2400" dirty="0">
                <a:latin typeface="Arial" panose="020B0604020202020204" pitchFamily="34" charset="0"/>
                <a:ea typeface="ＭＳ Ｐゴシック" panose="020B0600070205080204" pitchFamily="50" charset="-128"/>
                <a:cs typeface="Arial" panose="020B0604020202020204" pitchFamily="34" charset="0"/>
              </a:rPr>
              <a:t>実行</a:t>
            </a:r>
          </a:p>
          <a:p>
            <a:endParaRPr lang="ja-JP" sz="2400" dirty="0">
              <a:latin typeface="Arial" panose="020B0604020202020204" pitchFamily="34" charset="0"/>
              <a:ea typeface="ＭＳ Ｐゴシック" panose="020B0600070205080204" pitchFamily="50" charset="-128"/>
              <a:cs typeface="Arial" panose="020B0604020202020204" pitchFamily="34" charset="0"/>
            </a:endParaRPr>
          </a:p>
          <a:p>
            <a:r>
              <a:rPr lang="ja-JP" sz="2400" dirty="0">
                <a:latin typeface="Arial" panose="020B0604020202020204" pitchFamily="34" charset="0"/>
                <a:ea typeface="ＭＳ Ｐゴシック" panose="020B0600070205080204" pitchFamily="50" charset="-128"/>
                <a:cs typeface="Arial" panose="020B0604020202020204" pitchFamily="34" charset="0"/>
              </a:rPr>
              <a:t>セルアドレスおよび名前付き</a:t>
            </a:r>
            <a:br>
              <a:rPr lang="en-US" altLang="ja-JP" sz="2400" dirty="0">
                <a:latin typeface="Arial" panose="020B0604020202020204" pitchFamily="34" charset="0"/>
                <a:ea typeface="ＭＳ Ｐゴシック" panose="020B0600070205080204" pitchFamily="50" charset="-128"/>
                <a:cs typeface="Arial" panose="020B0604020202020204" pitchFamily="34" charset="0"/>
              </a:rPr>
            </a:br>
            <a:r>
              <a:rPr lang="ja-JP" sz="2400" dirty="0">
                <a:latin typeface="Arial" panose="020B0604020202020204" pitchFamily="34" charset="0"/>
                <a:ea typeface="ＭＳ Ｐゴシック" panose="020B0600070205080204" pitchFamily="50" charset="-128"/>
                <a:cs typeface="Arial" panose="020B0604020202020204" pitchFamily="34" charset="0"/>
              </a:rPr>
              <a:t>範囲を参照</a:t>
            </a:r>
          </a:p>
          <a:p>
            <a:endParaRPr lang="ja-JP" sz="2400" dirty="0">
              <a:latin typeface="Arial" panose="020B0604020202020204" pitchFamily="34" charset="0"/>
              <a:ea typeface="ＭＳ Ｐゴシック" panose="020B0600070205080204" pitchFamily="50" charset="-128"/>
              <a:cs typeface="Arial" panose="020B0604020202020204" pitchFamily="34" charset="0"/>
            </a:endParaRPr>
          </a:p>
          <a:p>
            <a:r>
              <a:rPr lang="ja-JP" sz="2400" dirty="0">
                <a:latin typeface="Arial" panose="020B0604020202020204" pitchFamily="34" charset="0"/>
                <a:ea typeface="ＭＳ Ｐゴシック" panose="020B0600070205080204" pitchFamily="50" charset="-128"/>
                <a:cs typeface="Arial" panose="020B0604020202020204" pitchFamily="34" charset="0"/>
              </a:rPr>
              <a:t>計算に含まれるセルを制限可能</a:t>
            </a:r>
          </a:p>
        </p:txBody>
      </p:sp>
      <p:pic>
        <p:nvPicPr>
          <p:cNvPr id="3" name="Picture 2"/>
          <p:cNvPicPr>
            <a:picLocks noChangeAspect="1"/>
          </p:cNvPicPr>
          <p:nvPr/>
        </p:nvPicPr>
        <p:blipFill rotWithShape="1">
          <a:blip r:embed="rId3"/>
          <a:srcRect b="29656"/>
          <a:stretch/>
        </p:blipFill>
        <p:spPr>
          <a:xfrm>
            <a:off x="5892215" y="1220398"/>
            <a:ext cx="4487779" cy="1206149"/>
          </a:xfrm>
          <a:prstGeom prst="rect">
            <a:avLst/>
          </a:prstGeom>
        </p:spPr>
      </p:pic>
      <p:pic>
        <p:nvPicPr>
          <p:cNvPr id="4" name="Picture 3"/>
          <p:cNvPicPr>
            <a:picLocks noChangeAspect="1"/>
          </p:cNvPicPr>
          <p:nvPr/>
        </p:nvPicPr>
        <p:blipFill>
          <a:blip r:embed="rId4"/>
          <a:stretch>
            <a:fillRect/>
          </a:stretch>
        </p:blipFill>
        <p:spPr>
          <a:xfrm>
            <a:off x="5604207" y="2686135"/>
            <a:ext cx="5063792" cy="1542732"/>
          </a:xfrm>
          <a:prstGeom prst="rect">
            <a:avLst/>
          </a:prstGeom>
        </p:spPr>
      </p:pic>
      <p:pic>
        <p:nvPicPr>
          <p:cNvPr id="6" name="Picture 5"/>
          <p:cNvPicPr>
            <a:picLocks noChangeAspect="1"/>
          </p:cNvPicPr>
          <p:nvPr/>
        </p:nvPicPr>
        <p:blipFill>
          <a:blip r:embed="rId5"/>
          <a:stretch>
            <a:fillRect/>
          </a:stretch>
        </p:blipFill>
        <p:spPr>
          <a:xfrm>
            <a:off x="5778413" y="4488456"/>
            <a:ext cx="4715380" cy="1864220"/>
          </a:xfrm>
          <a:prstGeom prst="rect">
            <a:avLst/>
          </a:prstGeom>
        </p:spPr>
      </p:pic>
    </p:spTree>
    <p:extLst>
      <p:ext uri="{BB962C8B-B14F-4D97-AF65-F5344CB8AC3E}">
        <p14:creationId xmlns:p14="http://schemas.microsoft.com/office/powerpoint/2010/main" val="178130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Excelの数式とDAX関数の比較</a:t>
            </a:r>
          </a:p>
        </p:txBody>
      </p:sp>
      <p:sp>
        <p:nvSpPr>
          <p:cNvPr id="14" name="Text Placeholder 5"/>
          <p:cNvSpPr txBox="1">
            <a:spLocks/>
          </p:cNvSpPr>
          <p:nvPr/>
        </p:nvSpPr>
        <p:spPr>
          <a:xfrm>
            <a:off x="6933613" y="1276113"/>
            <a:ext cx="4709160" cy="417205"/>
          </a:xfrm>
          <a:prstGeom prst="rect">
            <a:avLst/>
          </a:prstGeom>
          <a:solidFill>
            <a:schemeClr val="accent1">
              <a:lumMod val="60000"/>
              <a:lumOff val="4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a:latin typeface="Arial" panose="020B0604020202020204" pitchFamily="34" charset="0"/>
                <a:ea typeface="ＭＳ Ｐゴシック" panose="020B0600070205080204" pitchFamily="50" charset="-128"/>
                <a:cs typeface="Arial" panose="020B0604020202020204" pitchFamily="34" charset="0"/>
              </a:rPr>
              <a:t>DAX関数</a:t>
            </a:r>
          </a:p>
        </p:txBody>
      </p:sp>
      <p:sp>
        <p:nvSpPr>
          <p:cNvPr id="15" name="Content Placeholder 6"/>
          <p:cNvSpPr txBox="1">
            <a:spLocks/>
          </p:cNvSpPr>
          <p:nvPr/>
        </p:nvSpPr>
        <p:spPr>
          <a:xfrm>
            <a:off x="6933613" y="1693318"/>
            <a:ext cx="4709160" cy="4337756"/>
          </a:xfrm>
          <a:prstGeom prst="rect">
            <a:avLst/>
          </a:prstGeom>
          <a:solidFill>
            <a:schemeClr val="accent2">
              <a:lumMod val="20000"/>
              <a:lumOff val="80000"/>
            </a:schemeClr>
          </a:solidFill>
          <a:ln>
            <a:solidFill>
              <a:schemeClr val="accent1">
                <a:lumMod val="75000"/>
              </a:schemeClr>
            </a:solidFill>
          </a:ln>
        </p:spPr>
        <p:txBody>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endParaRPr lang="ja-JP" sz="1600" dirty="0">
              <a:latin typeface="Arial" panose="020B0604020202020204" pitchFamily="34" charset="0"/>
              <a:ea typeface="ＭＳ Ｐゴシック" panose="020B0600070205080204" pitchFamily="50" charset="-128"/>
              <a:cs typeface="Arial" panose="020B0604020202020204" pitchFamily="34" charset="0"/>
            </a:endParaRPr>
          </a:p>
          <a:p>
            <a:pPr>
              <a:spcAft>
                <a:spcPts val="600"/>
              </a:spcAft>
            </a:pPr>
            <a:r>
              <a:rPr lang="ja-JP" sz="2400" dirty="0">
                <a:latin typeface="Arial" panose="020B0604020202020204" pitchFamily="34" charset="0"/>
                <a:ea typeface="ＭＳ Ｐゴシック" panose="020B0600070205080204" pitchFamily="50" charset="-128"/>
                <a:cs typeface="Arial" panose="020B0604020202020204" pitchFamily="34" charset="0"/>
              </a:rPr>
              <a:t>テーブルと列の計算を重点的に実行</a:t>
            </a:r>
          </a:p>
          <a:p>
            <a:pPr>
              <a:spcAft>
                <a:spcPts val="600"/>
              </a:spcAft>
            </a:pPr>
            <a:endParaRPr lang="ja-JP" sz="1600" dirty="0">
              <a:latin typeface="Arial" panose="020B0604020202020204" pitchFamily="34" charset="0"/>
              <a:ea typeface="ＭＳ Ｐゴシック" panose="020B0600070205080204" pitchFamily="50" charset="-128"/>
              <a:cs typeface="Arial" panose="020B0604020202020204" pitchFamily="34" charset="0"/>
            </a:endParaRPr>
          </a:p>
          <a:p>
            <a:r>
              <a:rPr lang="ja-JP" sz="2400" dirty="0">
                <a:latin typeface="Arial" panose="020B0604020202020204" pitchFamily="34" charset="0"/>
                <a:ea typeface="ＭＳ Ｐゴシック" panose="020B0600070205080204" pitchFamily="50" charset="-128"/>
                <a:cs typeface="Arial" panose="020B0604020202020204" pitchFamily="34" charset="0"/>
              </a:rPr>
              <a:t>列とテーブルを参照</a:t>
            </a:r>
          </a:p>
          <a:p>
            <a:endParaRPr lang="ja-JP" sz="1600" dirty="0">
              <a:latin typeface="Arial" panose="020B0604020202020204" pitchFamily="34" charset="0"/>
              <a:ea typeface="ＭＳ Ｐゴシック" panose="020B0600070205080204" pitchFamily="50" charset="-128"/>
              <a:cs typeface="Arial" panose="020B0604020202020204" pitchFamily="34" charset="0"/>
            </a:endParaRPr>
          </a:p>
          <a:p>
            <a:r>
              <a:rPr lang="ja-JP" sz="2400" dirty="0">
                <a:latin typeface="Arial" panose="020B0604020202020204" pitchFamily="34" charset="0"/>
                <a:ea typeface="ＭＳ Ｐゴシック" panose="020B0600070205080204" pitchFamily="50" charset="-128"/>
                <a:cs typeface="Arial" panose="020B0604020202020204" pitchFamily="34" charset="0"/>
              </a:rPr>
              <a:t>含まれる値をフィルターなしで</a:t>
            </a:r>
            <a:br>
              <a:rPr lang="en-US" altLang="ja-JP" sz="2400" dirty="0">
                <a:latin typeface="Arial" panose="020B0604020202020204" pitchFamily="34" charset="0"/>
                <a:ea typeface="ＭＳ Ｐゴシック" panose="020B0600070205080204" pitchFamily="50" charset="-128"/>
                <a:cs typeface="Arial" panose="020B0604020202020204" pitchFamily="34" charset="0"/>
              </a:rPr>
            </a:br>
            <a:r>
              <a:rPr lang="ja-JP" sz="2400" dirty="0">
                <a:latin typeface="Arial" panose="020B0604020202020204" pitchFamily="34" charset="0"/>
                <a:ea typeface="ＭＳ Ｐゴシック" panose="020B0600070205080204" pitchFamily="50" charset="-128"/>
                <a:cs typeface="Arial" panose="020B0604020202020204" pitchFamily="34" charset="0"/>
              </a:rPr>
              <a:t>制限することはできず</a:t>
            </a:r>
          </a:p>
          <a:p>
            <a:endParaRPr lang="ja-JP" sz="1600" dirty="0">
              <a:latin typeface="Arial" panose="020B0604020202020204" pitchFamily="34" charset="0"/>
              <a:ea typeface="ＭＳ Ｐゴシック" panose="020B0600070205080204" pitchFamily="50" charset="-128"/>
              <a:cs typeface="Arial" panose="020B0604020202020204" pitchFamily="34" charset="0"/>
            </a:endParaRPr>
          </a:p>
          <a:p>
            <a:pPr marL="0" indent="0">
              <a:buNone/>
            </a:pPr>
            <a:endParaRPr lang="ja-JP" sz="2800" dirty="0">
              <a:latin typeface="Arial" panose="020B0604020202020204" pitchFamily="34" charset="0"/>
              <a:ea typeface="ＭＳ Ｐゴシック" panose="020B0600070205080204" pitchFamily="50" charset="-128"/>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945" y="1927113"/>
            <a:ext cx="3759481" cy="16030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242" y="3771870"/>
            <a:ext cx="3773018" cy="1595174"/>
          </a:xfrm>
          <a:prstGeom prst="rect">
            <a:avLst/>
          </a:prstGeom>
        </p:spPr>
      </p:pic>
      <p:sp>
        <p:nvSpPr>
          <p:cNvPr id="5" name="Rectangle 4"/>
          <p:cNvSpPr/>
          <p:nvPr/>
        </p:nvSpPr>
        <p:spPr>
          <a:xfrm>
            <a:off x="2501229" y="1927113"/>
            <a:ext cx="2626242" cy="334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Rectangle 7"/>
          <p:cNvSpPr/>
          <p:nvPr/>
        </p:nvSpPr>
        <p:spPr>
          <a:xfrm>
            <a:off x="2501229" y="3758489"/>
            <a:ext cx="2626242" cy="334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Rectangle 8"/>
          <p:cNvSpPr/>
          <p:nvPr/>
        </p:nvSpPr>
        <p:spPr>
          <a:xfrm>
            <a:off x="4064215" y="2207108"/>
            <a:ext cx="1215656" cy="1309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99834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トピックC：DAX関数</a:t>
            </a:r>
            <a:r>
              <a:rPr lang="ja-JP" altLang="en-US" dirty="0"/>
              <a:t>を理解する</a:t>
            </a:r>
            <a:endParaRPr lang="ja-JP" dirty="0"/>
          </a:p>
        </p:txBody>
      </p:sp>
      <p:sp>
        <p:nvSpPr>
          <p:cNvPr id="3" name="Content Placeholder 2"/>
          <p:cNvSpPr>
            <a:spLocks noGrp="1"/>
          </p:cNvSpPr>
          <p:nvPr>
            <p:ph idx="1"/>
          </p:nvPr>
        </p:nvSpPr>
        <p:spPr/>
        <p:txBody>
          <a:bodyPr/>
          <a:lstStyle/>
          <a:p>
            <a:pPr marL="0" indent="0">
              <a:buNone/>
            </a:pPr>
            <a:r>
              <a:rPr lang="ja-JP"/>
              <a:t>基本的な構文</a:t>
            </a:r>
          </a:p>
          <a:p>
            <a:pPr lvl="1"/>
            <a:r>
              <a:rPr lang="ja-JP"/>
              <a:t>=[ColumnName]</a:t>
            </a:r>
          </a:p>
          <a:p>
            <a:pPr lvl="1"/>
            <a:r>
              <a:rPr lang="ja-JP"/>
              <a:t>=FunctionName( [ColumnName] )</a:t>
            </a:r>
          </a:p>
          <a:p>
            <a:pPr marL="0" indent="0">
              <a:buNone/>
            </a:pPr>
            <a:endParaRPr lang="ja-JP" dirty="0"/>
          </a:p>
          <a:p>
            <a:pPr marL="0" indent="0">
              <a:buNone/>
            </a:pPr>
            <a:r>
              <a:rPr lang="ja-JP"/>
              <a:t>Calculate for per row (</a:t>
            </a:r>
            <a:r>
              <a:rPr lang="ja-JP" sz="2400" dirty="0"/>
              <a:t>Calculated Column</a:t>
            </a:r>
            <a:r>
              <a:rPr lang="ja-JP"/>
              <a:t>):</a:t>
            </a:r>
          </a:p>
          <a:p>
            <a:pPr lvl="1"/>
            <a:r>
              <a:rPr lang="ja-JP" sz="2400" b="1" dirty="0"/>
              <a:t>=</a:t>
            </a:r>
            <a:r>
              <a:rPr lang="ja-JP" sz="3200" dirty="0">
                <a:solidFill>
                  <a:srgbClr val="FF0000"/>
                </a:solidFill>
              </a:rPr>
              <a:t>[</a:t>
            </a:r>
            <a:r>
              <a:rPr lang="ja-JP" sz="2400" dirty="0"/>
              <a:t>GrossAmount</a:t>
            </a:r>
            <a:r>
              <a:rPr lang="ja-JP" sz="3200" dirty="0">
                <a:solidFill>
                  <a:srgbClr val="FF0000"/>
                </a:solidFill>
              </a:rPr>
              <a:t>]</a:t>
            </a:r>
            <a:r>
              <a:rPr lang="ja-JP"/>
              <a:t> </a:t>
            </a:r>
            <a:r>
              <a:rPr lang="ja-JP" sz="2400" b="1" dirty="0"/>
              <a:t>/ </a:t>
            </a:r>
            <a:r>
              <a:rPr lang="ja-JP" sz="3200" dirty="0">
                <a:solidFill>
                  <a:srgbClr val="FF0000"/>
                </a:solidFill>
              </a:rPr>
              <a:t>[</a:t>
            </a:r>
            <a:r>
              <a:rPr lang="ja-JP" sz="2400" dirty="0"/>
              <a:t>SalesAmount</a:t>
            </a:r>
            <a:r>
              <a:rPr lang="ja-JP" sz="3200" dirty="0">
                <a:solidFill>
                  <a:srgbClr val="FF0000"/>
                </a:solidFill>
              </a:rPr>
              <a:t>]</a:t>
            </a:r>
          </a:p>
          <a:p>
            <a:pPr marL="342900" lvl="1" indent="0">
              <a:buNone/>
            </a:pPr>
            <a:endParaRPr lang="ja-JP" sz="2400" dirty="0"/>
          </a:p>
        </p:txBody>
      </p:sp>
    </p:spTree>
    <p:extLst>
      <p:ext uri="{BB962C8B-B14F-4D97-AF65-F5344CB8AC3E}">
        <p14:creationId xmlns:p14="http://schemas.microsoft.com/office/powerpoint/2010/main" val="365039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dirty="0"/>
              <a:t>DAX関数</a:t>
            </a:r>
          </a:p>
        </p:txBody>
      </p:sp>
      <p:sp>
        <p:nvSpPr>
          <p:cNvPr id="3" name="Content Placeholder 2"/>
          <p:cNvSpPr>
            <a:spLocks noGrp="1"/>
          </p:cNvSpPr>
          <p:nvPr>
            <p:ph idx="1"/>
          </p:nvPr>
        </p:nvSpPr>
        <p:spPr/>
        <p:txBody>
          <a:bodyPr/>
          <a:lstStyle/>
          <a:p>
            <a:pPr marL="0" indent="0">
              <a:buNone/>
            </a:pPr>
            <a:r>
              <a:rPr lang="ja-JP" dirty="0"/>
              <a:t>ピボットテーブルのValues（値）領域にフィールドを追加すると、</a:t>
            </a:r>
            <a:br>
              <a:rPr lang="en-US" altLang="ja-JP" dirty="0"/>
            </a:br>
            <a:r>
              <a:rPr lang="ja-JP" dirty="0"/>
              <a:t>メジャーが作成されます。</a:t>
            </a:r>
          </a:p>
          <a:p>
            <a:pPr lvl="1"/>
            <a:r>
              <a:rPr lang="ja-JP" dirty="0"/>
              <a:t>デフォルトの集計は、数値列の場合は合計、それ以外の場合は</a:t>
            </a:r>
            <a:br>
              <a:rPr lang="en-US" altLang="ja-JP" dirty="0"/>
            </a:br>
            <a:r>
              <a:rPr lang="ja-JP" dirty="0"/>
              <a:t>カウントです。</a:t>
            </a:r>
          </a:p>
          <a:p>
            <a:pPr lvl="1"/>
            <a:r>
              <a:rPr lang="ja-JP" dirty="0"/>
              <a:t>使用する集計関数を変更できます</a:t>
            </a:r>
            <a:r>
              <a:rPr lang="ja-JP" altLang="en-US" dirty="0"/>
              <a:t>。</a:t>
            </a:r>
            <a:endParaRPr lang="ja-JP" dirty="0"/>
          </a:p>
          <a:p>
            <a:pPr lvl="1"/>
            <a:r>
              <a:rPr lang="ja-JP" dirty="0"/>
              <a:t>同じ列を複数回追加できます</a:t>
            </a:r>
            <a:r>
              <a:rPr lang="ja-JP" altLang="en-US" dirty="0"/>
              <a:t>。</a:t>
            </a:r>
            <a:endParaRPr lang="ja-JP" dirty="0"/>
          </a:p>
        </p:txBody>
      </p:sp>
      <p:pic>
        <p:nvPicPr>
          <p:cNvPr id="4" name="Picture 3"/>
          <p:cNvPicPr>
            <a:picLocks noChangeAspect="1"/>
          </p:cNvPicPr>
          <p:nvPr/>
        </p:nvPicPr>
        <p:blipFill>
          <a:blip r:embed="rId3"/>
          <a:stretch>
            <a:fillRect/>
          </a:stretch>
        </p:blipFill>
        <p:spPr>
          <a:xfrm>
            <a:off x="2415437" y="3780002"/>
            <a:ext cx="6305550" cy="1543050"/>
          </a:xfrm>
          <a:prstGeom prst="rect">
            <a:avLst/>
          </a:prstGeom>
        </p:spPr>
      </p:pic>
      <p:pic>
        <p:nvPicPr>
          <p:cNvPr id="5" name="Picture 4"/>
          <p:cNvPicPr>
            <a:picLocks noChangeAspect="1"/>
          </p:cNvPicPr>
          <p:nvPr/>
        </p:nvPicPr>
        <p:blipFill>
          <a:blip r:embed="rId4"/>
          <a:stretch>
            <a:fillRect/>
          </a:stretch>
        </p:blipFill>
        <p:spPr>
          <a:xfrm>
            <a:off x="7816603" y="3136312"/>
            <a:ext cx="3028950" cy="1143000"/>
          </a:xfrm>
          <a:prstGeom prst="rect">
            <a:avLst/>
          </a:prstGeom>
          <a:ln>
            <a:solidFill>
              <a:schemeClr val="tx1">
                <a:lumMod val="50000"/>
              </a:schemeClr>
            </a:solidFill>
          </a:ln>
        </p:spPr>
      </p:pic>
      <p:sp>
        <p:nvSpPr>
          <p:cNvPr id="6" name="Rectangle 5"/>
          <p:cNvSpPr/>
          <p:nvPr/>
        </p:nvSpPr>
        <p:spPr>
          <a:xfrm>
            <a:off x="3361645" y="4163439"/>
            <a:ext cx="1062283" cy="196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Rectangle 6"/>
          <p:cNvSpPr/>
          <p:nvPr/>
        </p:nvSpPr>
        <p:spPr>
          <a:xfrm>
            <a:off x="4423928" y="4360178"/>
            <a:ext cx="1042744" cy="196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Rectangle 7"/>
          <p:cNvSpPr/>
          <p:nvPr/>
        </p:nvSpPr>
        <p:spPr>
          <a:xfrm>
            <a:off x="5466672" y="4573651"/>
            <a:ext cx="963433" cy="174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Rectangle 8"/>
          <p:cNvSpPr/>
          <p:nvPr/>
        </p:nvSpPr>
        <p:spPr>
          <a:xfrm>
            <a:off x="6430104" y="4748386"/>
            <a:ext cx="1194774" cy="196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ＭＳ Ｐゴシック" panose="020B0600070205080204" pitchFamily="50" charset="-128"/>
              <a:cs typeface="Arial" panose="020B0604020202020204" pitchFamily="34" charset="0"/>
            </a:endParaRPr>
          </a:p>
        </p:txBody>
      </p:sp>
      <p:cxnSp>
        <p:nvCxnSpPr>
          <p:cNvPr id="11" name="Straight Arrow Connector 10"/>
          <p:cNvCxnSpPr>
            <a:endCxn id="6" idx="3"/>
          </p:cNvCxnSpPr>
          <p:nvPr/>
        </p:nvCxnSpPr>
        <p:spPr>
          <a:xfrm flipH="1">
            <a:off x="4423927" y="3502162"/>
            <a:ext cx="4948480" cy="7596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3"/>
          </p:cNvCxnSpPr>
          <p:nvPr/>
        </p:nvCxnSpPr>
        <p:spPr>
          <a:xfrm flipH="1">
            <a:off x="5466673" y="3698901"/>
            <a:ext cx="3905735" cy="7596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948387" y="3897709"/>
            <a:ext cx="3424020" cy="667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0"/>
          </p:cNvCxnSpPr>
          <p:nvPr/>
        </p:nvCxnSpPr>
        <p:spPr>
          <a:xfrm flipH="1">
            <a:off x="7027491" y="4094447"/>
            <a:ext cx="2344916" cy="653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p:cNvCxnSpPr>
          <p:nvPr/>
        </p:nvCxnSpPr>
        <p:spPr>
          <a:xfrm>
            <a:off x="3892786" y="4360177"/>
            <a:ext cx="228866" cy="1457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98320" y="5817659"/>
            <a:ext cx="1973617"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ja-JP"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=SUM( [Budget] )</a:t>
            </a:r>
          </a:p>
        </p:txBody>
      </p:sp>
    </p:spTree>
    <p:extLst>
      <p:ext uri="{BB962C8B-B14F-4D97-AF65-F5344CB8AC3E}">
        <p14:creationId xmlns:p14="http://schemas.microsoft.com/office/powerpoint/2010/main" val="357743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3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300"/>
                            </p:stCondLst>
                            <p:childTnLst>
                              <p:par>
                                <p:cTn id="13" presetID="1"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300"/>
                            </p:stCondLst>
                            <p:childTnLst>
                              <p:par>
                                <p:cTn id="16" presetID="1" presetClass="entr" presetSubtype="0" fill="hold" grpId="0" nodeType="afterEffect">
                                  <p:stCondLst>
                                    <p:cond delay="30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600"/>
                            </p:stCondLst>
                            <p:childTnLst>
                              <p:par>
                                <p:cTn id="22" presetID="1" presetClass="entr" presetSubtype="0" fill="hold" grpId="0" nodeType="afterEffect">
                                  <p:stCondLst>
                                    <p:cond delay="30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9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30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300"/>
                            </p:stCondLst>
                            <p:childTnLst>
                              <p:par>
                                <p:cTn id="47" presetID="1" presetClass="entr" presetSubtype="0" fill="hold" grpId="0" nodeType="afterEffect">
                                  <p:stCondLst>
                                    <p:cond delay="30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9" grpId="0" animBg="1"/>
      <p:bldP spid="9" grpId="1" animBg="1"/>
      <p:bldP spid="2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トピックD：一般的なDAX関数</a:t>
            </a:r>
            <a:endParaRPr lang="ja-JP" dirty="0"/>
          </a:p>
        </p:txBody>
      </p:sp>
      <p:sp>
        <p:nvSpPr>
          <p:cNvPr id="3" name="Content Placeholder 2"/>
          <p:cNvSpPr>
            <a:spLocks noGrp="1"/>
          </p:cNvSpPr>
          <p:nvPr>
            <p:ph idx="1"/>
          </p:nvPr>
        </p:nvSpPr>
        <p:spPr/>
        <p:txBody>
          <a:bodyPr/>
          <a:lstStyle/>
          <a:p>
            <a:pPr marL="0" indent="0">
              <a:buNone/>
            </a:pPr>
            <a:r>
              <a:rPr lang="ja-JP" dirty="0"/>
              <a:t>論理関数</a:t>
            </a:r>
          </a:p>
          <a:p>
            <a:endParaRPr lang="ja-JP" dirty="0"/>
          </a:p>
          <a:p>
            <a:pPr marL="342900" lvl="1" indent="0">
              <a:buNone/>
            </a:pPr>
            <a:r>
              <a:rPr lang="ja-JP" b="1" dirty="0"/>
              <a:t>IF</a:t>
            </a:r>
            <a:r>
              <a:rPr lang="ja-JP" dirty="0"/>
              <a:t>関数 – テストする条件を実行します。 </a:t>
            </a:r>
          </a:p>
          <a:p>
            <a:pPr marL="342900" lvl="1" indent="0">
              <a:buNone/>
            </a:pPr>
            <a:endParaRPr lang="ja-JP" dirty="0"/>
          </a:p>
          <a:p>
            <a:pPr marL="342900" lvl="1" indent="0">
              <a:buNone/>
            </a:pPr>
            <a:endParaRPr lang="ja-JP" dirty="0"/>
          </a:p>
          <a:p>
            <a:pPr marL="342900" lvl="1" indent="0">
              <a:buNone/>
            </a:pPr>
            <a:endParaRPr lang="ja-JP" dirty="0"/>
          </a:p>
          <a:p>
            <a:pPr marL="342900" lvl="1" indent="0">
              <a:buNone/>
            </a:pPr>
            <a:r>
              <a:rPr lang="ja-JP" dirty="0"/>
              <a:t>論理関数では、複数の条件を使用できます。</a:t>
            </a:r>
          </a:p>
          <a:p>
            <a:pPr lvl="2"/>
            <a:r>
              <a:rPr lang="ja-JP" sz="2000" b="1" dirty="0"/>
              <a:t>AND</a:t>
            </a:r>
            <a:r>
              <a:rPr lang="ja-JP" sz="2000" dirty="0"/>
              <a:t> - 両方の条件が真でなければならない</a:t>
            </a:r>
          </a:p>
          <a:p>
            <a:pPr lvl="2"/>
            <a:r>
              <a:rPr lang="ja-JP" sz="2000" b="1" dirty="0"/>
              <a:t>OR</a:t>
            </a:r>
            <a:r>
              <a:rPr lang="ja-JP" sz="2000" dirty="0"/>
              <a:t>  - 一方または両方の条件が真でなければならない</a:t>
            </a:r>
          </a:p>
          <a:p>
            <a:pPr lvl="2"/>
            <a:r>
              <a:rPr lang="ja-JP" sz="2000" b="1" dirty="0"/>
              <a:t>NOT</a:t>
            </a:r>
            <a:r>
              <a:rPr lang="ja-JP" sz="2000" dirty="0"/>
              <a:t> - 最初の条件は真、2番目の条件は偽でなければならない</a:t>
            </a:r>
          </a:p>
          <a:p>
            <a:pPr lvl="1"/>
            <a:endParaRPr lang="ja-JP" dirty="0"/>
          </a:p>
        </p:txBody>
      </p:sp>
      <p:sp>
        <p:nvSpPr>
          <p:cNvPr id="4" name="TextBox 3"/>
          <p:cNvSpPr txBox="1"/>
          <p:nvPr/>
        </p:nvSpPr>
        <p:spPr>
          <a:xfrm>
            <a:off x="779905" y="2748574"/>
            <a:ext cx="11264622" cy="954107"/>
          </a:xfrm>
          <a:prstGeom prst="rect">
            <a:avLst/>
          </a:prstGeom>
          <a:noFill/>
        </p:spPr>
        <p:txBody>
          <a:bodyPr wrap="none" rtlCol="0">
            <a:spAutoFit/>
          </a:bodyPr>
          <a:lstStyle/>
          <a:p>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=IF(</a:t>
            </a:r>
            <a:r>
              <a:rPr lang="ja-JP" sz="2600" i="1" dirty="0">
                <a:solidFill>
                  <a:schemeClr val="accent1"/>
                </a:solidFill>
                <a:latin typeface="Arial" panose="020B0604020202020204" pitchFamily="34" charset="0"/>
                <a:ea typeface="ＭＳ Ｐゴシック" panose="020B0600070205080204" pitchFamily="50" charset="-128"/>
                <a:cs typeface="Arial" panose="020B0604020202020204" pitchFamily="34" charset="0"/>
              </a:rPr>
              <a:t>評価する条件 </a:t>
            </a:r>
            <a:r>
              <a:rPr lang="ja-JP" sz="2600" i="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 </a:t>
            </a:r>
            <a:r>
              <a:rPr lang="ja-JP" sz="2600" i="1"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真の場合に実行される内容 </a:t>
            </a:r>
            <a:r>
              <a:rPr lang="ja-JP" sz="2600" i="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 </a:t>
            </a:r>
            <a:r>
              <a:rPr lang="ja-JP" sz="2600" i="1"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偽の場合に実行される内容 </a:t>
            </a:r>
            <a:r>
              <a:rPr lang="ja-JP" sz="2800" i="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p>
          <a:p>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=IF( </a:t>
            </a:r>
            <a:r>
              <a:rPr lang="ja-JP" sz="2800" dirty="0">
                <a:solidFill>
                  <a:schemeClr val="accent1"/>
                </a:solidFill>
                <a:latin typeface="Arial" panose="020B0604020202020204" pitchFamily="34" charset="0"/>
                <a:ea typeface="ＭＳ Ｐゴシック" panose="020B0600070205080204" pitchFamily="50" charset="-128"/>
                <a:cs typeface="Arial" panose="020B0604020202020204" pitchFamily="34" charset="0"/>
              </a:rPr>
              <a:t>[Product Size] = 50</a:t>
            </a:r>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 </a:t>
            </a:r>
            <a:r>
              <a:rPr lang="ja-JP" sz="28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“Large” </a:t>
            </a:r>
            <a:r>
              <a:rPr lang="ja-JP" sz="2800" i="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r>
              <a:rPr lang="ja-JP" dirty="0">
                <a:latin typeface="Arial" panose="020B0604020202020204" pitchFamily="34" charset="0"/>
                <a:ea typeface="ＭＳ Ｐゴシック" panose="020B0600070205080204" pitchFamily="50" charset="-128"/>
                <a:cs typeface="Arial" panose="020B0604020202020204" pitchFamily="34" charset="0"/>
              </a:rPr>
              <a:t> </a:t>
            </a:r>
            <a:r>
              <a:rPr lang="ja-JP" sz="28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“Medium” </a:t>
            </a:r>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p>
        </p:txBody>
      </p:sp>
      <p:sp>
        <p:nvSpPr>
          <p:cNvPr id="5" name="TextBox 4">
            <a:extLst>
              <a:ext uri="{FF2B5EF4-FFF2-40B4-BE49-F238E27FC236}">
                <a16:creationId xmlns:a16="http://schemas.microsoft.com/office/drawing/2014/main" id="{B1BB054F-F4D5-4771-83F6-23CE19AA5FED}"/>
              </a:ext>
            </a:extLst>
          </p:cNvPr>
          <p:cNvSpPr txBox="1"/>
          <p:nvPr/>
        </p:nvSpPr>
        <p:spPr>
          <a:xfrm>
            <a:off x="779905" y="5354238"/>
            <a:ext cx="9479903" cy="954107"/>
          </a:xfrm>
          <a:prstGeom prst="rect">
            <a:avLst/>
          </a:prstGeom>
          <a:noFill/>
        </p:spPr>
        <p:txBody>
          <a:bodyPr wrap="none" rtlCol="0">
            <a:spAutoFit/>
          </a:bodyPr>
          <a:lstStyle/>
          <a:p>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=IF( </a:t>
            </a:r>
            <a:r>
              <a:rPr lang="ja-JP" sz="2800" dirty="0">
                <a:solidFill>
                  <a:schemeClr val="accent1"/>
                </a:solidFill>
                <a:latin typeface="Arial" panose="020B0604020202020204" pitchFamily="34" charset="0"/>
                <a:ea typeface="ＭＳ Ｐゴシック" panose="020B0600070205080204" pitchFamily="50" charset="-128"/>
                <a:cs typeface="Arial" panose="020B0604020202020204" pitchFamily="34" charset="0"/>
              </a:rPr>
              <a:t>[Product Size] = 50 AND [ProductCategory] = “Bike”</a:t>
            </a:r>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 </a:t>
            </a:r>
            <a:br>
              <a:rPr>
                <a:latin typeface="Arial" panose="020B0604020202020204" pitchFamily="34" charset="0"/>
                <a:ea typeface="ＭＳ Ｐゴシック" panose="020B0600070205080204" pitchFamily="50" charset="-128"/>
                <a:cs typeface="Arial" panose="020B0604020202020204" pitchFamily="34" charset="0"/>
              </a:rPr>
            </a:br>
            <a:r>
              <a:rPr lang="ja-JP">
                <a:latin typeface="Arial" panose="020B0604020202020204" pitchFamily="34" charset="0"/>
                <a:ea typeface="ＭＳ Ｐゴシック" panose="020B0600070205080204" pitchFamily="50" charset="-128"/>
                <a:cs typeface="Arial" panose="020B0604020202020204" pitchFamily="34" charset="0"/>
              </a:rPr>
              <a:t>       </a:t>
            </a:r>
            <a:r>
              <a:rPr lang="ja-JP" sz="28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“Large Bike” </a:t>
            </a:r>
            <a:r>
              <a:rPr lang="ja-JP" sz="2800" i="1"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r>
              <a:rPr lang="ja-JP">
                <a:latin typeface="Arial" panose="020B0604020202020204" pitchFamily="34" charset="0"/>
                <a:ea typeface="ＭＳ Ｐゴシック" panose="020B0600070205080204" pitchFamily="50" charset="-128"/>
                <a:cs typeface="Arial" panose="020B0604020202020204" pitchFamily="34" charset="0"/>
              </a:rPr>
              <a:t> </a:t>
            </a:r>
            <a:r>
              <a:rPr lang="ja-JP" sz="28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“Medium Bike” </a:t>
            </a:r>
            <a:r>
              <a:rPr lang="ja-JP" sz="2800" dirty="0">
                <a:solidFill>
                  <a:schemeClr val="bg1"/>
                </a:solidFill>
                <a:latin typeface="Arial" panose="020B0604020202020204" pitchFamily="34" charset="0"/>
                <a:ea typeface="ＭＳ Ｐゴシック" panose="020B0600070205080204" pitchFamily="50" charset="-128"/>
                <a:cs typeface="Arial" panose="020B0604020202020204" pitchFamily="34" charset="0"/>
              </a:rPr>
              <a:t>)</a:t>
            </a:r>
          </a:p>
        </p:txBody>
      </p:sp>
    </p:spTree>
    <p:extLst>
      <p:ext uri="{BB962C8B-B14F-4D97-AF65-F5344CB8AC3E}">
        <p14:creationId xmlns:p14="http://schemas.microsoft.com/office/powerpoint/2010/main" val="21570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一般的なDAX関数</a:t>
            </a:r>
          </a:p>
        </p:txBody>
      </p:sp>
      <p:sp>
        <p:nvSpPr>
          <p:cNvPr id="3" name="Content Placeholder 2"/>
          <p:cNvSpPr>
            <a:spLocks noGrp="1"/>
          </p:cNvSpPr>
          <p:nvPr>
            <p:ph idx="1"/>
          </p:nvPr>
        </p:nvSpPr>
        <p:spPr/>
        <p:txBody>
          <a:bodyPr/>
          <a:lstStyle/>
          <a:p>
            <a:pPr marL="0" indent="0">
              <a:buNone/>
            </a:pPr>
            <a:r>
              <a:rPr lang="ja-JP"/>
              <a:t>次の演習では、次の関数を作成します。</a:t>
            </a:r>
          </a:p>
          <a:p>
            <a:pPr marL="0" indent="0">
              <a:buNone/>
            </a:pPr>
            <a:endParaRPr lang="ja-JP" dirty="0"/>
          </a:p>
          <a:p>
            <a:r>
              <a:rPr lang="ja-JP"/>
              <a:t>=IF( </a:t>
            </a:r>
            <a:r>
              <a:rPr lang="ja-JP" dirty="0">
                <a:solidFill>
                  <a:schemeClr val="accent1"/>
                </a:solidFill>
              </a:rPr>
              <a:t>[Unit Price] &lt;= 100</a:t>
            </a:r>
            <a:r>
              <a:rPr lang="ja-JP"/>
              <a:t>, </a:t>
            </a:r>
            <a:r>
              <a:rPr lang="ja-JP" dirty="0">
                <a:solidFill>
                  <a:schemeClr val="accent6">
                    <a:lumMod val="75000"/>
                  </a:schemeClr>
                </a:solidFill>
              </a:rPr>
              <a:t>“Low” </a:t>
            </a:r>
            <a:r>
              <a:rPr lang="ja-JP" i="1" dirty="0"/>
              <a:t>,</a:t>
            </a:r>
            <a:br/>
            <a:r>
              <a:rPr lang="ja-JP"/>
              <a:t>         IF( </a:t>
            </a:r>
            <a:r>
              <a:rPr lang="ja-JP" dirty="0">
                <a:solidFill>
                  <a:schemeClr val="accent1"/>
                </a:solidFill>
              </a:rPr>
              <a:t>[Unit Price] &lt;= 1000</a:t>
            </a:r>
            <a:r>
              <a:rPr lang="ja-JP"/>
              <a:t>, </a:t>
            </a:r>
            <a:r>
              <a:rPr lang="ja-JP" dirty="0">
                <a:solidFill>
                  <a:schemeClr val="accent6">
                    <a:lumMod val="75000"/>
                  </a:schemeClr>
                </a:solidFill>
              </a:rPr>
              <a:t>“Medium” </a:t>
            </a:r>
            <a:r>
              <a:rPr lang="ja-JP" i="1" dirty="0"/>
              <a:t>,</a:t>
            </a:r>
            <a:r>
              <a:rPr lang="ja-JP"/>
              <a:t> </a:t>
            </a:r>
            <a:r>
              <a:rPr lang="ja-JP" dirty="0">
                <a:solidFill>
                  <a:schemeClr val="accent3">
                    <a:lumMod val="75000"/>
                  </a:schemeClr>
                </a:solidFill>
              </a:rPr>
              <a:t>“High” </a:t>
            </a:r>
            <a:r>
              <a:rPr lang="ja-JP"/>
              <a:t>) )</a:t>
            </a:r>
          </a:p>
          <a:p>
            <a:endParaRPr lang="ja-JP" dirty="0"/>
          </a:p>
          <a:p>
            <a:endParaRPr lang="ja-JP" dirty="0"/>
          </a:p>
        </p:txBody>
      </p:sp>
    </p:spTree>
    <p:extLst>
      <p:ext uri="{BB962C8B-B14F-4D97-AF65-F5344CB8AC3E}">
        <p14:creationId xmlns:p14="http://schemas.microsoft.com/office/powerpoint/2010/main" val="1756137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一般的なDAX関数</a:t>
            </a:r>
            <a:endParaRPr lang="ja-JP" dirty="0"/>
          </a:p>
        </p:txBody>
      </p:sp>
      <p:sp>
        <p:nvSpPr>
          <p:cNvPr id="3" name="Content Placeholder 2"/>
          <p:cNvSpPr>
            <a:spLocks noGrp="1"/>
          </p:cNvSpPr>
          <p:nvPr>
            <p:ph idx="1"/>
          </p:nvPr>
        </p:nvSpPr>
        <p:spPr/>
        <p:txBody>
          <a:bodyPr/>
          <a:lstStyle/>
          <a:p>
            <a:pPr marL="0" indent="0">
              <a:buNone/>
            </a:pPr>
            <a:r>
              <a:rPr lang="ja-JP"/>
              <a:t>テキスト関数</a:t>
            </a:r>
          </a:p>
          <a:p>
            <a:endParaRPr lang="ja-JP" dirty="0"/>
          </a:p>
          <a:p>
            <a:pPr lvl="1"/>
            <a:r>
              <a:rPr lang="ja-JP"/>
              <a:t>UPPER/LOWER</a:t>
            </a:r>
          </a:p>
          <a:p>
            <a:pPr lvl="1"/>
            <a:r>
              <a:rPr lang="ja-JP"/>
              <a:t>LEFT/RIGHT </a:t>
            </a:r>
          </a:p>
          <a:p>
            <a:pPr lvl="1"/>
            <a:r>
              <a:rPr lang="ja-JP"/>
              <a:t>MID </a:t>
            </a:r>
          </a:p>
          <a:p>
            <a:pPr lvl="1"/>
            <a:r>
              <a:rPr lang="ja-JP"/>
              <a:t>LEN</a:t>
            </a:r>
          </a:p>
          <a:p>
            <a:pPr lvl="1"/>
            <a:r>
              <a:rPr lang="ja-JP"/>
              <a:t>FIND</a:t>
            </a:r>
          </a:p>
          <a:p>
            <a:pPr lvl="1"/>
            <a:r>
              <a:rPr lang="ja-JP"/>
              <a:t>CONCATENATE</a:t>
            </a:r>
          </a:p>
        </p:txBody>
      </p:sp>
      <p:sp>
        <p:nvSpPr>
          <p:cNvPr id="6" name="Content Placeholder 2"/>
          <p:cNvSpPr txBox="1">
            <a:spLocks/>
          </p:cNvSpPr>
          <p:nvPr/>
        </p:nvSpPr>
        <p:spPr>
          <a:xfrm>
            <a:off x="4630057" y="2076691"/>
            <a:ext cx="7402286" cy="966956"/>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ja-JP" sz="2800" dirty="0">
                <a:latin typeface="Arial" panose="020B0604020202020204" pitchFamily="34" charset="0"/>
                <a:ea typeface="ＭＳ Ｐゴシック" panose="020B0600070205080204" pitchFamily="50" charset="-128"/>
                <a:cs typeface="Arial" panose="020B0604020202020204" pitchFamily="34" charset="0"/>
              </a:rPr>
              <a:t>=LOWER(</a:t>
            </a:r>
            <a:r>
              <a:rPr lang="ja-JP" sz="2800" i="1"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使用する列</a:t>
            </a:r>
            <a:r>
              <a:rPr lang="ja-JP" sz="2800" b="1" i="1" dirty="0">
                <a:latin typeface="Arial" panose="020B0604020202020204" pitchFamily="34" charset="0"/>
                <a:ea typeface="ＭＳ Ｐゴシック" panose="020B0600070205080204" pitchFamily="50" charset="-128"/>
                <a:cs typeface="Arial" panose="020B0604020202020204" pitchFamily="34" charset="0"/>
              </a:rPr>
              <a:t>)</a:t>
            </a:r>
          </a:p>
          <a:p>
            <a:pPr marL="342900" lvl="1" indent="0">
              <a:buNone/>
            </a:pPr>
            <a:r>
              <a:rPr lang="ja-JP" sz="2400" dirty="0">
                <a:latin typeface="Arial" panose="020B0604020202020204" pitchFamily="34" charset="0"/>
                <a:ea typeface="ＭＳ Ｐゴシック" panose="020B0600070205080204" pitchFamily="50" charset="-128"/>
                <a:cs typeface="Arial" panose="020B0604020202020204" pitchFamily="34" charset="0"/>
              </a:rPr>
              <a:t>=LOWER( </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[First name]</a:t>
            </a:r>
            <a:r>
              <a:rPr lang="ja-JP" sz="2400" dirty="0">
                <a:latin typeface="Arial" panose="020B0604020202020204" pitchFamily="34" charset="0"/>
                <a:ea typeface="ＭＳ Ｐゴシック" panose="020B0600070205080204" pitchFamily="50" charset="-128"/>
                <a:cs typeface="Arial" panose="020B0604020202020204" pitchFamily="34" charset="0"/>
              </a:rPr>
              <a:t> )</a:t>
            </a:r>
          </a:p>
        </p:txBody>
      </p:sp>
      <p:sp>
        <p:nvSpPr>
          <p:cNvPr id="8" name="Content Placeholder 2">
            <a:extLst>
              <a:ext uri="{FF2B5EF4-FFF2-40B4-BE49-F238E27FC236}">
                <a16:creationId xmlns:a16="http://schemas.microsoft.com/office/drawing/2014/main" id="{00E9D682-6069-4CC1-9E89-42E48AC0BF7D}"/>
              </a:ext>
            </a:extLst>
          </p:cNvPr>
          <p:cNvSpPr txBox="1">
            <a:spLocks/>
          </p:cNvSpPr>
          <p:nvPr/>
        </p:nvSpPr>
        <p:spPr>
          <a:xfrm>
            <a:off x="4630057" y="3261361"/>
            <a:ext cx="7402286" cy="860697"/>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ja-JP" sz="2800" dirty="0">
                <a:latin typeface="Arial" panose="020B0604020202020204" pitchFamily="34" charset="0"/>
                <a:ea typeface="ＭＳ Ｐゴシック" panose="020B0600070205080204" pitchFamily="50" charset="-128"/>
                <a:cs typeface="Arial" panose="020B0604020202020204" pitchFamily="34" charset="0"/>
              </a:rPr>
              <a:t>=LEFT(</a:t>
            </a:r>
            <a:r>
              <a:rPr lang="ja-JP" sz="2800" i="1"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使用する列</a:t>
            </a:r>
            <a:r>
              <a:rPr lang="ja-JP" sz="2800" dirty="0">
                <a:latin typeface="Arial" panose="020B0604020202020204" pitchFamily="34" charset="0"/>
                <a:ea typeface="ＭＳ Ｐゴシック" panose="020B0600070205080204" pitchFamily="50" charset="-128"/>
                <a:cs typeface="Arial" panose="020B0604020202020204" pitchFamily="34" charset="0"/>
              </a:rPr>
              <a:t>, </a:t>
            </a:r>
            <a:r>
              <a:rPr lang="ja-JP" sz="2800" i="1"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収集する文字数</a:t>
            </a:r>
            <a:r>
              <a:rPr lang="ja-JP" sz="2800" b="1" i="1" dirty="0">
                <a:latin typeface="Arial" panose="020B0604020202020204" pitchFamily="34" charset="0"/>
                <a:ea typeface="ＭＳ Ｐゴシック" panose="020B0600070205080204" pitchFamily="50" charset="-128"/>
                <a:cs typeface="Arial" panose="020B0604020202020204" pitchFamily="34" charset="0"/>
              </a:rPr>
              <a:t>)</a:t>
            </a:r>
          </a:p>
          <a:p>
            <a:pPr marL="342900" lvl="1" indent="0">
              <a:buFont typeface="Arial" panose="020B0604020202020204" pitchFamily="34" charset="0"/>
              <a:buNone/>
            </a:pPr>
            <a:r>
              <a:rPr lang="ja-JP" sz="2400" dirty="0">
                <a:latin typeface="Arial" panose="020B0604020202020204" pitchFamily="34" charset="0"/>
                <a:ea typeface="ＭＳ Ｐゴシック" panose="020B0600070205080204" pitchFamily="50" charset="-128"/>
                <a:cs typeface="Arial" panose="020B0604020202020204" pitchFamily="34" charset="0"/>
              </a:rPr>
              <a:t>=LEFT( </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[First name]</a:t>
            </a:r>
            <a:r>
              <a:rPr lang="ja-JP" sz="2400" dirty="0">
                <a:latin typeface="Arial" panose="020B0604020202020204" pitchFamily="34" charset="0"/>
                <a:ea typeface="ＭＳ Ｐゴシック" panose="020B0600070205080204" pitchFamily="50" charset="-128"/>
                <a:cs typeface="Arial" panose="020B0604020202020204" pitchFamily="34" charset="0"/>
              </a:rPr>
              <a:t>, </a:t>
            </a:r>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3</a:t>
            </a:r>
            <a:r>
              <a:rPr lang="ja-JP" sz="2400" dirty="0">
                <a:latin typeface="Arial" panose="020B0604020202020204" pitchFamily="34" charset="0"/>
                <a:ea typeface="ＭＳ Ｐゴシック" panose="020B0600070205080204" pitchFamily="50" charset="-128"/>
                <a:cs typeface="Arial" panose="020B0604020202020204" pitchFamily="34" charset="0"/>
              </a:rPr>
              <a:t> )</a:t>
            </a:r>
          </a:p>
          <a:p>
            <a:endParaRPr lang="ja-JP" sz="2800" dirty="0">
              <a:solidFill>
                <a:srgbClr val="FF0000"/>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Content Placeholder 2">
            <a:extLst>
              <a:ext uri="{FF2B5EF4-FFF2-40B4-BE49-F238E27FC236}">
                <a16:creationId xmlns:a16="http://schemas.microsoft.com/office/drawing/2014/main" id="{78669CF2-9FA2-4960-B0D5-2BBF3A0600C3}"/>
              </a:ext>
            </a:extLst>
          </p:cNvPr>
          <p:cNvSpPr txBox="1">
            <a:spLocks/>
          </p:cNvSpPr>
          <p:nvPr/>
        </p:nvSpPr>
        <p:spPr>
          <a:xfrm>
            <a:off x="4630057" y="4339772"/>
            <a:ext cx="7402286" cy="921657"/>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ja-JP" sz="2800" dirty="0">
                <a:latin typeface="Arial" panose="020B0604020202020204" pitchFamily="34" charset="0"/>
                <a:ea typeface="ＭＳ Ｐゴシック" panose="020B0600070205080204" pitchFamily="50" charset="-128"/>
                <a:cs typeface="Arial" panose="020B0604020202020204" pitchFamily="34" charset="0"/>
              </a:rPr>
              <a:t>=CONCATENATE(</a:t>
            </a:r>
            <a:r>
              <a:rPr lang="ja-JP" sz="2800" i="1"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テキスト1</a:t>
            </a:r>
            <a:r>
              <a:rPr lang="ja-JP" sz="2800" dirty="0">
                <a:latin typeface="Arial" panose="020B0604020202020204" pitchFamily="34" charset="0"/>
                <a:ea typeface="ＭＳ Ｐゴシック" panose="020B0600070205080204" pitchFamily="50" charset="-128"/>
                <a:cs typeface="Arial" panose="020B0604020202020204" pitchFamily="34" charset="0"/>
              </a:rPr>
              <a:t>, </a:t>
            </a:r>
            <a:r>
              <a:rPr lang="ja-JP" sz="2800" i="1"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テキスト2</a:t>
            </a:r>
            <a:r>
              <a:rPr lang="ja-JP" sz="2800" b="1" i="1" dirty="0">
                <a:latin typeface="Arial" panose="020B0604020202020204" pitchFamily="34" charset="0"/>
                <a:ea typeface="ＭＳ Ｐゴシック" panose="020B0600070205080204" pitchFamily="50" charset="-128"/>
                <a:cs typeface="Arial" panose="020B0604020202020204" pitchFamily="34" charset="0"/>
              </a:rPr>
              <a:t>)</a:t>
            </a:r>
          </a:p>
          <a:p>
            <a:pPr marL="342900" lvl="1" indent="0">
              <a:buFont typeface="Arial" panose="020B0604020202020204" pitchFamily="34" charset="0"/>
              <a:buNone/>
            </a:pPr>
            <a:r>
              <a:rPr lang="ja-JP" sz="2400" dirty="0">
                <a:latin typeface="Arial" panose="020B0604020202020204" pitchFamily="34" charset="0"/>
                <a:ea typeface="ＭＳ Ｐゴシック" panose="020B0600070205080204" pitchFamily="50" charset="-128"/>
                <a:cs typeface="Arial" panose="020B0604020202020204" pitchFamily="34" charset="0"/>
              </a:rPr>
              <a:t>=CONCATENATE( </a:t>
            </a:r>
            <a:r>
              <a:rPr lang="ja-JP" sz="2400" dirty="0">
                <a:solidFill>
                  <a:schemeClr val="accent6">
                    <a:lumMod val="75000"/>
                  </a:schemeClr>
                </a:solidFill>
                <a:latin typeface="Arial" panose="020B0604020202020204" pitchFamily="34" charset="0"/>
                <a:ea typeface="ＭＳ Ｐゴシック" panose="020B0600070205080204" pitchFamily="50" charset="-128"/>
                <a:cs typeface="Arial" panose="020B0604020202020204" pitchFamily="34" charset="0"/>
              </a:rPr>
              <a:t>[First name]</a:t>
            </a:r>
            <a:r>
              <a:rPr lang="ja-JP" sz="2400" dirty="0">
                <a:latin typeface="Arial" panose="020B0604020202020204" pitchFamily="34" charset="0"/>
                <a:ea typeface="ＭＳ Ｐゴシック" panose="020B0600070205080204" pitchFamily="50" charset="-128"/>
                <a:cs typeface="Arial" panose="020B0604020202020204" pitchFamily="34" charset="0"/>
              </a:rPr>
              <a:t>, </a:t>
            </a:r>
            <a:r>
              <a:rPr lang="ja-JP" sz="2400" dirty="0">
                <a:solidFill>
                  <a:schemeClr val="accent3">
                    <a:lumMod val="75000"/>
                  </a:schemeClr>
                </a:solidFill>
                <a:latin typeface="Arial" panose="020B0604020202020204" pitchFamily="34" charset="0"/>
                <a:ea typeface="ＭＳ Ｐゴシック" panose="020B0600070205080204" pitchFamily="50" charset="-128"/>
                <a:cs typeface="Arial" panose="020B0604020202020204" pitchFamily="34" charset="0"/>
              </a:rPr>
              <a:t>[Last name] </a:t>
            </a:r>
            <a:r>
              <a:rPr lang="ja-JP" sz="2400" dirty="0">
                <a:latin typeface="Arial" panose="020B0604020202020204" pitchFamily="34" charset="0"/>
                <a:ea typeface="ＭＳ Ｐゴシック" panose="020B0600070205080204" pitchFamily="50" charset="-128"/>
                <a:cs typeface="Arial" panose="020B0604020202020204" pitchFamily="34" charset="0"/>
              </a:rPr>
              <a:t>)</a:t>
            </a:r>
          </a:p>
          <a:p>
            <a:endParaRPr lang="ja-JP" sz="2800" dirty="0">
              <a:solidFill>
                <a:srgbClr val="FF0000"/>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42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t>一般的なDAX関数</a:t>
            </a:r>
          </a:p>
        </p:txBody>
      </p:sp>
      <p:sp>
        <p:nvSpPr>
          <p:cNvPr id="4" name="Content Placeholder 2">
            <a:extLst>
              <a:ext uri="{FF2B5EF4-FFF2-40B4-BE49-F238E27FC236}">
                <a16:creationId xmlns:a16="http://schemas.microsoft.com/office/drawing/2014/main" id="{78669CF2-9FA2-4960-B0D5-2BBF3A0600C3}"/>
              </a:ext>
            </a:extLst>
          </p:cNvPr>
          <p:cNvSpPr txBox="1">
            <a:spLocks/>
          </p:cNvSpPr>
          <p:nvPr/>
        </p:nvSpPr>
        <p:spPr>
          <a:xfrm>
            <a:off x="509688" y="1431479"/>
            <a:ext cx="10827657" cy="2796481"/>
          </a:xfrm>
          <a:prstGeom prst="rect">
            <a:avLst/>
          </a:prstGeom>
        </p:spPr>
        <p:txBody>
          <a:bodyPr vert="horz" lIns="91440" tIns="45720" rIns="91440" bIns="45720" rtlCol="0">
            <a:normAutofit/>
          </a:bodyPr>
          <a:lstStyle>
            <a:lvl1pPr marL="336550" indent="-336550" algn="l" defTabSz="685800" rtl="0" eaLnBrk="1" latinLnBrk="0" hangingPunct="1">
              <a:lnSpc>
                <a:spcPct val="90000"/>
              </a:lnSpc>
              <a:spcBef>
                <a:spcPts val="750"/>
              </a:spcBef>
              <a:buFont typeface="Arial" panose="020B0604020202020204" pitchFamily="34" charset="0"/>
              <a:buChar char="•"/>
              <a:defRPr sz="3200" kern="1200">
                <a:solidFill>
                  <a:schemeClr val="bg1"/>
                </a:solidFill>
                <a:latin typeface="+mn-lt"/>
                <a:ea typeface="+mn-ea"/>
                <a:cs typeface="+mn-cs"/>
              </a:defRPr>
            </a:lvl1pPr>
            <a:lvl2pPr marL="690563" indent="-347663" algn="l" defTabSz="685800" rtl="0" eaLnBrk="1" latinLnBrk="0" hangingPunct="1">
              <a:lnSpc>
                <a:spcPct val="90000"/>
              </a:lnSpc>
              <a:spcBef>
                <a:spcPts val="375"/>
              </a:spcBef>
              <a:buFont typeface="Arial" panose="020B0604020202020204" pitchFamily="34" charset="0"/>
              <a:buChar char="•"/>
              <a:defRPr sz="2800" kern="1200">
                <a:solidFill>
                  <a:schemeClr val="bg1"/>
                </a:solidFill>
                <a:latin typeface="+mn-lt"/>
                <a:ea typeface="+mn-ea"/>
                <a:cs typeface="+mn-cs"/>
              </a:defRPr>
            </a:lvl2pPr>
            <a:lvl3pPr marL="1027113" indent="-341313"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ja-JP" sz="4400" b="1" dirty="0">
                <a:latin typeface="Arial" panose="020B0604020202020204" pitchFamily="34" charset="0"/>
                <a:cs typeface="Arial" panose="020B0604020202020204" pitchFamily="34" charset="0"/>
              </a:rPr>
              <a:t>=CONCATENATE(LEFT( </a:t>
            </a:r>
            <a:r>
              <a:rPr lang="ja-JP" sz="4400" b="1" dirty="0">
                <a:solidFill>
                  <a:schemeClr val="accent6">
                    <a:lumMod val="75000"/>
                  </a:schemeClr>
                </a:solidFill>
                <a:latin typeface="Arial" panose="020B0604020202020204" pitchFamily="34" charset="0"/>
                <a:cs typeface="Arial" panose="020B0604020202020204" pitchFamily="34" charset="0"/>
              </a:rPr>
              <a:t>[First name]</a:t>
            </a:r>
            <a:r>
              <a:rPr lang="ja-JP" sz="4400" b="1" dirty="0">
                <a:latin typeface="Arial" panose="020B0604020202020204" pitchFamily="34" charset="0"/>
                <a:cs typeface="Arial" panose="020B0604020202020204" pitchFamily="34" charset="0"/>
              </a:rPr>
              <a:t>, </a:t>
            </a:r>
            <a:r>
              <a:rPr lang="ja-JP" sz="4400" b="1" dirty="0">
                <a:solidFill>
                  <a:schemeClr val="accent3">
                    <a:lumMod val="75000"/>
                  </a:schemeClr>
                </a:solidFill>
                <a:latin typeface="Arial" panose="020B0604020202020204" pitchFamily="34" charset="0"/>
                <a:cs typeface="Arial" panose="020B0604020202020204" pitchFamily="34" charset="0"/>
              </a:rPr>
              <a:t>3</a:t>
            </a:r>
            <a:r>
              <a:rPr lang="ja-JP" dirty="0">
                <a:latin typeface="Arial" panose="020B0604020202020204" pitchFamily="34" charset="0"/>
                <a:cs typeface="Arial" panose="020B0604020202020204" pitchFamily="34" charset="0"/>
              </a:rPr>
              <a:t> </a:t>
            </a:r>
            <a:r>
              <a:rPr lang="ja-JP" sz="4400" b="1" dirty="0">
                <a:latin typeface="Arial" panose="020B0604020202020204" pitchFamily="34" charset="0"/>
                <a:cs typeface="Arial" panose="020B0604020202020204" pitchFamily="34" charset="0"/>
              </a:rPr>
              <a:t>),</a:t>
            </a:r>
          </a:p>
          <a:p>
            <a:pPr marL="342900" lvl="1" indent="0">
              <a:buNone/>
            </a:pPr>
            <a:r>
              <a:rPr lang="ja-JP" sz="4400" b="1" dirty="0">
                <a:latin typeface="Arial" panose="020B0604020202020204" pitchFamily="34" charset="0"/>
                <a:cs typeface="Arial" panose="020B0604020202020204" pitchFamily="34" charset="0"/>
              </a:rPr>
              <a:t>LEFT( </a:t>
            </a:r>
            <a:r>
              <a:rPr lang="ja-JP" sz="4400" b="1" dirty="0">
                <a:solidFill>
                  <a:schemeClr val="accent6">
                    <a:lumMod val="75000"/>
                  </a:schemeClr>
                </a:solidFill>
                <a:latin typeface="Arial" panose="020B0604020202020204" pitchFamily="34" charset="0"/>
                <a:cs typeface="Arial" panose="020B0604020202020204" pitchFamily="34" charset="0"/>
              </a:rPr>
              <a:t>[Last name]</a:t>
            </a:r>
            <a:r>
              <a:rPr lang="ja-JP" sz="4400" b="1" dirty="0">
                <a:latin typeface="Arial" panose="020B0604020202020204" pitchFamily="34" charset="0"/>
                <a:cs typeface="Arial" panose="020B0604020202020204" pitchFamily="34" charset="0"/>
              </a:rPr>
              <a:t>, </a:t>
            </a:r>
            <a:r>
              <a:rPr lang="ja-JP" sz="4400" b="1" dirty="0">
                <a:solidFill>
                  <a:schemeClr val="accent3">
                    <a:lumMod val="75000"/>
                  </a:schemeClr>
                </a:solidFill>
                <a:latin typeface="Arial" panose="020B0604020202020204" pitchFamily="34" charset="0"/>
                <a:cs typeface="Arial" panose="020B0604020202020204" pitchFamily="34" charset="0"/>
              </a:rPr>
              <a:t>3</a:t>
            </a:r>
            <a:r>
              <a:rPr lang="ja-JP" dirty="0">
                <a:latin typeface="Arial" panose="020B0604020202020204" pitchFamily="34" charset="0"/>
                <a:cs typeface="Arial" panose="020B0604020202020204" pitchFamily="34" charset="0"/>
              </a:rPr>
              <a:t> </a:t>
            </a:r>
            <a:r>
              <a:rPr lang="ja-JP" sz="4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1086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FDB77CFE9DE3214885F051446A10852E" ma:contentTypeVersion="2" ma:contentTypeDescription="新しいドキュメントを作成します。" ma:contentTypeScope="" ma:versionID="ff3acb92746bb309615f7df2e639d336">
  <xsd:schema xmlns:xsd="http://www.w3.org/2001/XMLSchema" xmlns:xs="http://www.w3.org/2001/XMLSchema" xmlns:p="http://schemas.microsoft.com/office/2006/metadata/properties" xmlns:ns2="e26e0deb-8889-47bd-a352-5c408c3aa06d" targetNamespace="http://schemas.microsoft.com/office/2006/metadata/properties" ma:root="true" ma:fieldsID="404059ae5a3d2bbb071639ff5230c781" ns2:_="">
    <xsd:import namespace="e26e0deb-8889-47bd-a352-5c408c3aa0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6e0deb-8889-47bd-a352-5c408c3aa0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A82944-6C39-4C08-A46F-B3BFD92AF355}">
  <ds:schemaRefs>
    <ds:schemaRef ds:uri="http://schemas.microsoft.com/sharepoint/v3/contenttype/forms"/>
  </ds:schemaRefs>
</ds:datastoreItem>
</file>

<file path=customXml/itemProps2.xml><?xml version="1.0" encoding="utf-8"?>
<ds:datastoreItem xmlns:ds="http://schemas.openxmlformats.org/officeDocument/2006/customXml" ds:itemID="{7B0B02F6-5605-4B46-A313-07E1C2DC7C47}">
  <ds:schemaRefs>
    <ds:schemaRef ds:uri="http://purl.org/dc/terms/"/>
    <ds:schemaRef ds:uri="e26e0deb-8889-47bd-a352-5c408c3aa06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50383E-FFA7-437F-8BE6-56922E3195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6e0deb-8889-47bd-a352-5c408c3aa0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TC104033923[[fn=Depth]]</Template>
  <TotalTime>0</TotalTime>
  <Words>7353</Words>
  <Application>Microsoft Office PowerPoint</Application>
  <PresentationFormat>ワイド画面</PresentationFormat>
  <Paragraphs>988</Paragraphs>
  <Slides>114</Slides>
  <Notes>88</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114</vt:i4>
      </vt:variant>
    </vt:vector>
  </HeadingPairs>
  <TitlesOfParts>
    <vt:vector size="117" baseType="lpstr">
      <vt:lpstr>Arial</vt:lpstr>
      <vt:lpstr>Calibri</vt:lpstr>
      <vt:lpstr>Depth</vt:lpstr>
      <vt:lpstr>Power BI for Excel  2016 レポートビルダー</vt:lpstr>
      <vt:lpstr>PowerPivotトレーニングシリーズ</vt:lpstr>
      <vt:lpstr>コース概要</vt:lpstr>
      <vt:lpstr>ユニット1 Power BI for Excelの紹介</vt:lpstr>
      <vt:lpstr>1.Power BI for Excelの紹介</vt:lpstr>
      <vt:lpstr>トピックA：Power BIとは</vt:lpstr>
      <vt:lpstr>セルフサービスBIとは</vt:lpstr>
      <vt:lpstr>トピックB：主な機能</vt:lpstr>
      <vt:lpstr>Power Pivotとは</vt:lpstr>
      <vt:lpstr>トピックC：セルフサービスBIモデル</vt:lpstr>
      <vt:lpstr>トピックD：ExcelにおけるPower BI</vt:lpstr>
      <vt:lpstr>Power BIの視覚化</vt:lpstr>
      <vt:lpstr>トピックE：Power BIアドイン</vt:lpstr>
      <vt:lpstr>演習1-1：データ分析ツールを有効にする</vt:lpstr>
      <vt:lpstr>トピックF：Power Pivotを使用する</vt:lpstr>
      <vt:lpstr>Power Pivot Manager</vt:lpstr>
      <vt:lpstr>データビュー</vt:lpstr>
      <vt:lpstr>ダイアグラムビュー</vt:lpstr>
      <vt:lpstr>演習1-2：Power Pivotを使用する</vt:lpstr>
      <vt:lpstr>レッスン1の復習</vt:lpstr>
      <vt:lpstr>ユニット2 レポートを定義する</vt:lpstr>
      <vt:lpstr>2.レポートを定義する</vt:lpstr>
      <vt:lpstr>トピックA：Power BIレポートとは</vt:lpstr>
      <vt:lpstr>Power BIレポートとは</vt:lpstr>
      <vt:lpstr>Power BIレポートとは</vt:lpstr>
      <vt:lpstr>Power BIレポートとは</vt:lpstr>
      <vt:lpstr>演習2-1：Power BIのレポート</vt:lpstr>
      <vt:lpstr>Power BIレポートとは</vt:lpstr>
      <vt:lpstr>Power BIレポートとは</vt:lpstr>
      <vt:lpstr>Power BIレポートとは</vt:lpstr>
      <vt:lpstr>トピックB：レポートを定義する</vt:lpstr>
      <vt:lpstr>レポートスタイルを特定する</vt:lpstr>
      <vt:lpstr>トピックC：データに基づくストーリーテリング</vt:lpstr>
      <vt:lpstr>データに基づく物語を計画する</vt:lpstr>
      <vt:lpstr>データに基づく物語を計画する</vt:lpstr>
      <vt:lpstr>データを収集する</vt:lpstr>
      <vt:lpstr>データに基づく物語を計画する</vt:lpstr>
      <vt:lpstr>レポートのスタイルと配信</vt:lpstr>
      <vt:lpstr>視覚化を特定する</vt:lpstr>
      <vt:lpstr>物語を理解する</vt:lpstr>
      <vt:lpstr>演習2-2：データに基づいた物語形式の視覚化</vt:lpstr>
      <vt:lpstr>2.レポートを定義する</vt:lpstr>
      <vt:lpstr>ユニット3 Power Pivotのデータを理解する</vt:lpstr>
      <vt:lpstr>3.Power Pivotのデータを理解する</vt:lpstr>
      <vt:lpstr>トピックA：データソースの用語</vt:lpstr>
      <vt:lpstr>トピックB：テーブル</vt:lpstr>
      <vt:lpstr>テーブル</vt:lpstr>
      <vt:lpstr>テーブル</vt:lpstr>
      <vt:lpstr>演習3-1：テーブルを使ってみる</vt:lpstr>
      <vt:lpstr>トピックC：リレーションシップ</vt:lpstr>
      <vt:lpstr>リレーションシップ</vt:lpstr>
      <vt:lpstr>トピックD：データモデルを診断する</vt:lpstr>
      <vt:lpstr>トピックE：データモデルスキーマ</vt:lpstr>
      <vt:lpstr>データモデルスキーマ</vt:lpstr>
      <vt:lpstr>データモデルスキーマ</vt:lpstr>
      <vt:lpstr>演習3-2：データモデルを使ってみる</vt:lpstr>
      <vt:lpstr>レッスン3の復習</vt:lpstr>
      <vt:lpstr>ユニット4 Power Pivotのデータを使用して レポートを作成する</vt:lpstr>
      <vt:lpstr>4.Power Pivotのデータを使用してレポートを作成する</vt:lpstr>
      <vt:lpstr>トピックA：Power Pivotのデータを変更する</vt:lpstr>
      <vt:lpstr>演習4-1：データモデルの変更</vt:lpstr>
      <vt:lpstr>トピックB:ExcelとPowerPivotデータの比較</vt:lpstr>
      <vt:lpstr>トピックB:ExcelとPowerPivotデータの比較</vt:lpstr>
      <vt:lpstr>トピックB：Power Pivotのピボットテーブルを作成する</vt:lpstr>
      <vt:lpstr>Power Pivotにデータを追加する</vt:lpstr>
      <vt:lpstr>Power Pivotにデータを追加する</vt:lpstr>
      <vt:lpstr>演習4-2：ピボットテーブルのレポートを作成する</vt:lpstr>
      <vt:lpstr>Power Pivotのピボットグラフを作成する</vt:lpstr>
      <vt:lpstr>ピボットフィールドリストの変更</vt:lpstr>
      <vt:lpstr>レポートのシナリオ</vt:lpstr>
      <vt:lpstr>ブレインストーミング</vt:lpstr>
      <vt:lpstr>演習4-3：ピボットグラフレポートを作成する</vt:lpstr>
      <vt:lpstr>トピックC：スライサーを作成する</vt:lpstr>
      <vt:lpstr>スライサーとタイムライン</vt:lpstr>
      <vt:lpstr>条件付き書式設定</vt:lpstr>
      <vt:lpstr>トピックD:データをグラフ化する</vt:lpstr>
      <vt:lpstr>データをグラフ化する</vt:lpstr>
      <vt:lpstr>データをグラフ化する</vt:lpstr>
      <vt:lpstr>データのグラフを作成する - Power Viewのみ</vt:lpstr>
      <vt:lpstr>データのグラフを作成する</vt:lpstr>
      <vt:lpstr>データのグラフを作成する</vt:lpstr>
      <vt:lpstr>データのグラフを作成する </vt:lpstr>
      <vt:lpstr>演習4-4：ピボット付きスライサーを使用する</vt:lpstr>
      <vt:lpstr>レッスン4の復習</vt:lpstr>
      <vt:lpstr>ユニット5 Power Pivotの関数を作成する</vt:lpstr>
      <vt:lpstr>5.Power Pivot関数を作成する</vt:lpstr>
      <vt:lpstr>トピックA：計算列</vt:lpstr>
      <vt:lpstr>計算列</vt:lpstr>
      <vt:lpstr>計算列</vt:lpstr>
      <vt:lpstr>演習5-1：計算列を作成する</vt:lpstr>
      <vt:lpstr>トピックA：DAXとは</vt:lpstr>
      <vt:lpstr>Excelの数式とDAX関数の比較</vt:lpstr>
      <vt:lpstr>Excelの数式とDAX関数の比較</vt:lpstr>
      <vt:lpstr>トピックC：DAX関数を理解する</vt:lpstr>
      <vt:lpstr>DAX関数</vt:lpstr>
      <vt:lpstr>トピックD：一般的なDAX関数</vt:lpstr>
      <vt:lpstr>一般的なDAX関数</vt:lpstr>
      <vt:lpstr>一般的なDAX関数</vt:lpstr>
      <vt:lpstr>一般的なDAX関数</vt:lpstr>
      <vt:lpstr>演習5-2：論理関数とテキスト関数</vt:lpstr>
      <vt:lpstr>DAXのよくあるミス</vt:lpstr>
      <vt:lpstr>DAXのよくあるミス</vt:lpstr>
      <vt:lpstr>DAXのよくあるミス</vt:lpstr>
      <vt:lpstr>演習5-3：集計を使用する</vt:lpstr>
      <vt:lpstr>トピックE：日付とDate関数</vt:lpstr>
      <vt:lpstr>階層を理解する</vt:lpstr>
      <vt:lpstr>階層を使用する</vt:lpstr>
      <vt:lpstr>レポートに階層を追加する</vt:lpstr>
      <vt:lpstr>演習5-4：階層を使用する</vt:lpstr>
      <vt:lpstr>日付とDate関数</vt:lpstr>
      <vt:lpstr>演習5-5：Date関数</vt:lpstr>
      <vt:lpstr>5.Power Pivot関数を作成する</vt:lpstr>
      <vt:lpstr>コースの復習</vt:lpstr>
      <vt:lpstr>本日は、Power Pivotの コースにご参加いただき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新しい機能に関する注記</dc:title>
  <dc:creator/>
  <cp:lastModifiedBy/>
  <cp:revision>10</cp:revision>
  <dcterms:created xsi:type="dcterms:W3CDTF">2018-08-03T06:43:28Z</dcterms:created>
  <dcterms:modified xsi:type="dcterms:W3CDTF">2024-05-07T00:20:56Z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0x010100FDB77CFE9DE3214885F051446A10852E</vt:lpwstr>
  </property>
</Properties>
</file>